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78" r:id="rId4"/>
    <p:sldId id="279" r:id="rId5"/>
    <p:sldId id="265" r:id="rId6"/>
    <p:sldId id="266" r:id="rId7"/>
    <p:sldId id="267" r:id="rId8"/>
    <p:sldId id="281" r:id="rId9"/>
    <p:sldId id="264" r:id="rId10"/>
    <p:sldId id="261" r:id="rId11"/>
    <p:sldId id="262" r:id="rId12"/>
    <p:sldId id="263" r:id="rId13"/>
    <p:sldId id="258" r:id="rId14"/>
    <p:sldId id="269"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cha Finnerty" initials="NF" lastIdx="3" clrIdx="0">
    <p:extLst>
      <p:ext uri="{19B8F6BF-5375-455C-9EA6-DF929625EA0E}">
        <p15:presenceInfo xmlns:p15="http://schemas.microsoft.com/office/powerpoint/2012/main" userId="b459d1c0dec7c5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99" autoAdjust="0"/>
    <p:restoredTop sz="94660"/>
  </p:normalViewPr>
  <p:slideViewPr>
    <p:cSldViewPr snapToGrid="0">
      <p:cViewPr varScale="1">
        <p:scale>
          <a:sx n="50" d="100"/>
          <a:sy n="50" d="100"/>
        </p:scale>
        <p:origin x="56" y="6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29T09:29:10.120" idx="3">
    <p:pos x="10" y="10"/>
    <p:text>changed and added color</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79A80-8664-4884-8B40-326E4850432D}" type="datetimeFigureOut">
              <a:rPr lang="en-US" smtClean="0"/>
              <a:t>3/24/2020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89201-F508-4101-86CF-7016666F2B06}" type="slidenum">
              <a:rPr lang="en-US" smtClean="0"/>
              <a:t>‹#›</a:t>
            </a:fld>
            <a:endParaRPr lang="en-US"/>
          </a:p>
        </p:txBody>
      </p:sp>
    </p:spTree>
    <p:extLst>
      <p:ext uri="{BB962C8B-B14F-4D97-AF65-F5344CB8AC3E}">
        <p14:creationId xmlns:p14="http://schemas.microsoft.com/office/powerpoint/2010/main" val="2900424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0d5bc1f2f_0_707: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50d5bc1f2f_0_707:notes"/>
          <p:cNvSpPr txBox="1">
            <a:spLocks noGrp="1"/>
          </p:cNvSpPr>
          <p:nvPr>
            <p:ph type="body" idx="1"/>
          </p:nvPr>
        </p:nvSpPr>
        <p:spPr>
          <a:xfrm>
            <a:off x="710247" y="4459526"/>
            <a:ext cx="5682000" cy="4224900"/>
          </a:xfrm>
          <a:prstGeom prst="rect">
            <a:avLst/>
          </a:prstGeom>
          <a:noFill/>
          <a:ln>
            <a:noFill/>
          </a:ln>
        </p:spPr>
        <p:txBody>
          <a:bodyPr spcFirstLastPara="1" wrap="square" lIns="94425" tIns="94425" rIns="94425" bIns="9442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268" name="Google Shape;268;g50d5bc1f2f_0_707:notes"/>
          <p:cNvSpPr txBox="1">
            <a:spLocks noGrp="1"/>
          </p:cNvSpPr>
          <p:nvPr>
            <p:ph type="sldNum" idx="12"/>
          </p:nvPr>
        </p:nvSpPr>
        <p:spPr>
          <a:xfrm>
            <a:off x="4023091" y="8917422"/>
            <a:ext cx="3077700" cy="469500"/>
          </a:xfrm>
          <a:prstGeom prst="rect">
            <a:avLst/>
          </a:prstGeom>
          <a:noFill/>
          <a:ln>
            <a:noFill/>
          </a:ln>
        </p:spPr>
        <p:txBody>
          <a:bodyPr spcFirstLastPara="1" wrap="square" lIns="94425" tIns="94425" rIns="94425" bIns="9442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extLst>
      <p:ext uri="{BB962C8B-B14F-4D97-AF65-F5344CB8AC3E}">
        <p14:creationId xmlns:p14="http://schemas.microsoft.com/office/powerpoint/2010/main" val="31753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0d5bc1f2f_0_621: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50d5bc1f2f_0_621:notes"/>
          <p:cNvSpPr txBox="1">
            <a:spLocks noGrp="1"/>
          </p:cNvSpPr>
          <p:nvPr>
            <p:ph type="body" idx="1"/>
          </p:nvPr>
        </p:nvSpPr>
        <p:spPr>
          <a:xfrm>
            <a:off x="710247" y="4459526"/>
            <a:ext cx="5682000" cy="4224900"/>
          </a:xfrm>
          <a:prstGeom prst="rect">
            <a:avLst/>
          </a:prstGeom>
          <a:noFill/>
          <a:ln>
            <a:noFill/>
          </a:ln>
        </p:spPr>
        <p:txBody>
          <a:bodyPr spcFirstLastPara="1" wrap="square" lIns="94425" tIns="94425" rIns="94425" bIns="9442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78" name="Google Shape;278;g50d5bc1f2f_0_621:notes"/>
          <p:cNvSpPr txBox="1">
            <a:spLocks noGrp="1"/>
          </p:cNvSpPr>
          <p:nvPr>
            <p:ph type="sldNum" idx="12"/>
          </p:nvPr>
        </p:nvSpPr>
        <p:spPr>
          <a:xfrm>
            <a:off x="4023091" y="8917422"/>
            <a:ext cx="3077700" cy="469500"/>
          </a:xfrm>
          <a:prstGeom prst="rect">
            <a:avLst/>
          </a:prstGeom>
          <a:noFill/>
          <a:ln>
            <a:noFill/>
          </a:ln>
        </p:spPr>
        <p:txBody>
          <a:bodyPr spcFirstLastPara="1" wrap="square" lIns="94425" tIns="94425" rIns="94425" bIns="944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6623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286" name="Google Shape;286;p28: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30389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0d5bc1f2f_0_714: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50d5bc1f2f_0_714:notes"/>
          <p:cNvSpPr txBox="1">
            <a:spLocks noGrp="1"/>
          </p:cNvSpPr>
          <p:nvPr>
            <p:ph type="body" idx="1"/>
          </p:nvPr>
        </p:nvSpPr>
        <p:spPr>
          <a:xfrm>
            <a:off x="710247" y="4459526"/>
            <a:ext cx="5682000" cy="4224900"/>
          </a:xfrm>
          <a:prstGeom prst="rect">
            <a:avLst/>
          </a:prstGeom>
          <a:noFill/>
          <a:ln>
            <a:noFill/>
          </a:ln>
        </p:spPr>
        <p:txBody>
          <a:bodyPr spcFirstLastPara="1" wrap="square" lIns="94425" tIns="94425" rIns="94425" bIns="9442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297" name="Google Shape;297;g50d5bc1f2f_0_714:notes"/>
          <p:cNvSpPr txBox="1">
            <a:spLocks noGrp="1"/>
          </p:cNvSpPr>
          <p:nvPr>
            <p:ph type="sldNum" idx="12"/>
          </p:nvPr>
        </p:nvSpPr>
        <p:spPr>
          <a:xfrm>
            <a:off x="4023091" y="8917422"/>
            <a:ext cx="3077700" cy="469500"/>
          </a:xfrm>
          <a:prstGeom prst="rect">
            <a:avLst/>
          </a:prstGeom>
          <a:noFill/>
          <a:ln>
            <a:noFill/>
          </a:ln>
        </p:spPr>
        <p:txBody>
          <a:bodyPr spcFirstLastPara="1" wrap="square" lIns="94425" tIns="94425" rIns="94425" bIns="9442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extLst>
      <p:ext uri="{BB962C8B-B14F-4D97-AF65-F5344CB8AC3E}">
        <p14:creationId xmlns:p14="http://schemas.microsoft.com/office/powerpoint/2010/main" val="275375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0d5bc1f2f_0_1274: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50d5bc1f2f_0_1274:notes"/>
          <p:cNvSpPr txBox="1">
            <a:spLocks noGrp="1"/>
          </p:cNvSpPr>
          <p:nvPr>
            <p:ph type="body" idx="1"/>
          </p:nvPr>
        </p:nvSpPr>
        <p:spPr>
          <a:xfrm>
            <a:off x="710247" y="4459526"/>
            <a:ext cx="5682000" cy="4224900"/>
          </a:xfrm>
          <a:prstGeom prst="rect">
            <a:avLst/>
          </a:prstGeom>
          <a:noFill/>
          <a:ln>
            <a:noFill/>
          </a:ln>
        </p:spPr>
        <p:txBody>
          <a:bodyPr spcFirstLastPara="1" wrap="square" lIns="94425" tIns="94425" rIns="94425" bIns="9442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358" name="Google Shape;358;g50d5bc1f2f_0_1274:notes"/>
          <p:cNvSpPr txBox="1">
            <a:spLocks noGrp="1"/>
          </p:cNvSpPr>
          <p:nvPr>
            <p:ph type="sldNum" idx="12"/>
          </p:nvPr>
        </p:nvSpPr>
        <p:spPr>
          <a:xfrm>
            <a:off x="4023091" y="8917422"/>
            <a:ext cx="3077700" cy="469500"/>
          </a:xfrm>
          <a:prstGeom prst="rect">
            <a:avLst/>
          </a:prstGeom>
          <a:noFill/>
          <a:ln>
            <a:noFill/>
          </a:ln>
        </p:spPr>
        <p:txBody>
          <a:bodyPr spcFirstLastPara="1" wrap="square" lIns="94425" tIns="94425" rIns="94425" bIns="9442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extLst>
      <p:ext uri="{BB962C8B-B14F-4D97-AF65-F5344CB8AC3E}">
        <p14:creationId xmlns:p14="http://schemas.microsoft.com/office/powerpoint/2010/main" val="90405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0d5bc1f2f_0_335: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50d5bc1f2f_0_335:notes"/>
          <p:cNvSpPr txBox="1">
            <a:spLocks noGrp="1"/>
          </p:cNvSpPr>
          <p:nvPr>
            <p:ph type="body" idx="1"/>
          </p:nvPr>
        </p:nvSpPr>
        <p:spPr>
          <a:xfrm>
            <a:off x="710247" y="4459526"/>
            <a:ext cx="5682000" cy="4224900"/>
          </a:xfrm>
          <a:prstGeom prst="rect">
            <a:avLst/>
          </a:prstGeom>
          <a:noFill/>
          <a:ln>
            <a:noFill/>
          </a:ln>
        </p:spPr>
        <p:txBody>
          <a:bodyPr spcFirstLastPara="1" wrap="square" lIns="94425" tIns="94425" rIns="94425" bIns="9442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331" name="Google Shape;331;g50d5bc1f2f_0_335:notes"/>
          <p:cNvSpPr txBox="1">
            <a:spLocks noGrp="1"/>
          </p:cNvSpPr>
          <p:nvPr>
            <p:ph type="sldNum" idx="12"/>
          </p:nvPr>
        </p:nvSpPr>
        <p:spPr>
          <a:xfrm>
            <a:off x="4023091" y="8917422"/>
            <a:ext cx="3077700" cy="469500"/>
          </a:xfrm>
          <a:prstGeom prst="rect">
            <a:avLst/>
          </a:prstGeom>
          <a:noFill/>
          <a:ln>
            <a:noFill/>
          </a:ln>
        </p:spPr>
        <p:txBody>
          <a:bodyPr spcFirstLastPara="1" wrap="square" lIns="94425" tIns="94425" rIns="94425" bIns="9442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extLst>
      <p:ext uri="{BB962C8B-B14F-4D97-AF65-F5344CB8AC3E}">
        <p14:creationId xmlns:p14="http://schemas.microsoft.com/office/powerpoint/2010/main" val="1178428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3/24/2020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3/24/2020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Climate (In) Justice</a:t>
            </a:r>
            <a:endParaRPr lang="en-US" dirty="0"/>
          </a:p>
        </p:txBody>
      </p:sp>
      <p:sp>
        <p:nvSpPr>
          <p:cNvPr id="3" name="Subtitle 2"/>
          <p:cNvSpPr>
            <a:spLocks noGrp="1"/>
          </p:cNvSpPr>
          <p:nvPr>
            <p:ph type="subTitle" idx="1"/>
          </p:nvPr>
        </p:nvSpPr>
        <p:spPr/>
        <p:txBody>
          <a:bodyPr/>
          <a:lstStyle/>
          <a:p>
            <a:r>
              <a:rPr lang="en-US" dirty="0" smtClean="0"/>
              <a:t>March 27, 2020</a:t>
            </a:r>
          </a:p>
          <a:p>
            <a:r>
              <a:rPr lang="en-US" dirty="0" smtClean="0"/>
              <a:t>EIJC</a:t>
            </a:r>
          </a:p>
          <a:p>
            <a:endParaRPr lang="en-US" dirty="0"/>
          </a:p>
        </p:txBody>
      </p:sp>
    </p:spTree>
    <p:extLst>
      <p:ext uri="{BB962C8B-B14F-4D97-AF65-F5344CB8AC3E}">
        <p14:creationId xmlns:p14="http://schemas.microsoft.com/office/powerpoint/2010/main" val="41616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Your health and life expectancy is </a:t>
            </a:r>
            <a:br>
              <a:rPr lang="en-US" dirty="0" smtClean="0"/>
            </a:br>
            <a:r>
              <a:rPr lang="en-US" dirty="0" smtClean="0"/>
              <a:t>dependent on your zip code</a:t>
            </a:r>
            <a:endParaRPr lang="en-US" dirty="0"/>
          </a:p>
        </p:txBody>
      </p:sp>
    </p:spTree>
    <p:extLst>
      <p:ext uri="{BB962C8B-B14F-4D97-AF65-F5344CB8AC3E}">
        <p14:creationId xmlns:p14="http://schemas.microsoft.com/office/powerpoint/2010/main" val="4207875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9899" y="883892"/>
            <a:ext cx="6096000" cy="646331"/>
          </a:xfrm>
          <a:prstGeom prst="rect">
            <a:avLst/>
          </a:prstGeom>
        </p:spPr>
        <p:txBody>
          <a:bodyPr>
            <a:spAutoFit/>
          </a:bodyPr>
          <a:lstStyle/>
          <a:p>
            <a:r>
              <a:rPr lang="en-US" dirty="0"/>
              <a:t/>
            </a:r>
            <a:br>
              <a:rPr lang="en-US" dirty="0"/>
            </a:br>
            <a:endParaRPr lang="en-US" dirty="0"/>
          </a:p>
        </p:txBody>
      </p:sp>
      <p:sp>
        <p:nvSpPr>
          <p:cNvPr id="6" name="Rectangle 5"/>
          <p:cNvSpPr/>
          <p:nvPr/>
        </p:nvSpPr>
        <p:spPr>
          <a:xfrm>
            <a:off x="1145894" y="3085859"/>
            <a:ext cx="9595412" cy="3046988"/>
          </a:xfrm>
          <a:prstGeom prst="rect">
            <a:avLst/>
          </a:prstGeom>
        </p:spPr>
        <p:txBody>
          <a:bodyPr wrap="square">
            <a:spAutoFit/>
          </a:bodyPr>
          <a:lstStyle/>
          <a:p>
            <a:r>
              <a:rPr lang="en-US" sz="1600" dirty="0"/>
              <a:t>Many African American communities face </a:t>
            </a:r>
            <a:r>
              <a:rPr lang="en-US" dirty="0"/>
              <a:t>serious health risks caused by air pollution.  Higher poverty levels increase these health threats from air pollution translating into a bigger health burden on African American communities</a:t>
            </a:r>
            <a:r>
              <a:rPr lang="en-US" dirty="0" smtClean="0"/>
              <a:t>.</a:t>
            </a:r>
          </a:p>
          <a:p>
            <a:endParaRPr lang="en-US" dirty="0"/>
          </a:p>
          <a:p>
            <a:r>
              <a:rPr lang="en-US" dirty="0"/>
              <a:t>And, companies often site high polluting facilities in or near communities of color, furthering the unequal distribution of health impacts. This paper for the first time quantifies the elevated health risk that millions of African Americans face due to pollution from oil and gas facilities</a:t>
            </a:r>
            <a:r>
              <a:rPr lang="en-US" sz="1200" dirty="0" smtClean="0"/>
              <a:t>.</a:t>
            </a:r>
          </a:p>
          <a:p>
            <a:endParaRPr lang="en-US" sz="1200" dirty="0"/>
          </a:p>
          <a:p>
            <a:endParaRPr lang="en-US" sz="1200" dirty="0" smtClean="0"/>
          </a:p>
          <a:p>
            <a:r>
              <a:rPr lang="en-US" sz="1200" dirty="0" smtClean="0"/>
              <a:t> </a:t>
            </a:r>
            <a:r>
              <a:rPr lang="en-US" sz="1200" dirty="0"/>
              <a:t>Fumes Across the Fence-Line </a:t>
            </a:r>
            <a:br>
              <a:rPr lang="en-US" sz="1200" dirty="0"/>
            </a:br>
            <a:r>
              <a:rPr lang="en-US" sz="1200" dirty="0"/>
              <a:t>Clean Air Task Force – NAACP 2017</a:t>
            </a:r>
            <a:endParaRPr lang="en-US" sz="1200" dirty="0"/>
          </a:p>
        </p:txBody>
      </p:sp>
      <p:sp>
        <p:nvSpPr>
          <p:cNvPr id="7" name="TextBox 6"/>
          <p:cNvSpPr txBox="1"/>
          <p:nvPr/>
        </p:nvSpPr>
        <p:spPr>
          <a:xfrm>
            <a:off x="1145893" y="883892"/>
            <a:ext cx="9132425" cy="830997"/>
          </a:xfrm>
          <a:prstGeom prst="rect">
            <a:avLst/>
          </a:prstGeom>
          <a:noFill/>
        </p:spPr>
        <p:txBody>
          <a:bodyPr wrap="square" rtlCol="0">
            <a:spAutoFit/>
          </a:bodyPr>
          <a:lstStyle/>
          <a:p>
            <a:r>
              <a:rPr lang="en-US" sz="2400" dirty="0" smtClean="0"/>
              <a:t>More serious health threats are faced by poorer communities because of higher rates om air, water and ground pollution</a:t>
            </a:r>
            <a:endParaRPr lang="en-US" sz="2400" dirty="0"/>
          </a:p>
        </p:txBody>
      </p:sp>
    </p:spTree>
    <p:extLst>
      <p:ext uri="{BB962C8B-B14F-4D97-AF65-F5344CB8AC3E}">
        <p14:creationId xmlns:p14="http://schemas.microsoft.com/office/powerpoint/2010/main" val="2692446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4709" y="1859340"/>
            <a:ext cx="7639291" cy="646331"/>
          </a:xfrm>
          <a:prstGeom prst="rect">
            <a:avLst/>
          </a:prstGeom>
        </p:spPr>
        <p:txBody>
          <a:bodyPr wrap="square">
            <a:spAutoFit/>
          </a:bodyPr>
          <a:lstStyle/>
          <a:p>
            <a:r>
              <a:rPr lang="en-US" dirty="0"/>
              <a:t/>
            </a:r>
            <a:br>
              <a:rPr lang="en-US" dirty="0"/>
            </a:br>
            <a:endParaRPr lang="en-US" dirty="0"/>
          </a:p>
        </p:txBody>
      </p:sp>
      <p:sp>
        <p:nvSpPr>
          <p:cNvPr id="3" name="Rectangle 2"/>
          <p:cNvSpPr/>
          <p:nvPr/>
        </p:nvSpPr>
        <p:spPr>
          <a:xfrm>
            <a:off x="724602" y="1022621"/>
            <a:ext cx="8280501" cy="4893647"/>
          </a:xfrm>
          <a:prstGeom prst="rect">
            <a:avLst/>
          </a:prstGeom>
        </p:spPr>
        <p:txBody>
          <a:bodyPr wrap="square">
            <a:spAutoFit/>
          </a:bodyPr>
          <a:lstStyle/>
          <a:p>
            <a:r>
              <a:rPr lang="en-US" sz="2400" dirty="0">
                <a:solidFill>
                  <a:srgbClr val="050404"/>
                </a:solidFill>
                <a:latin typeface="ITCFranklinGothicStd-Book"/>
              </a:rPr>
              <a:t>It is not a coincidence that so many African</a:t>
            </a:r>
            <a:br>
              <a:rPr lang="en-US" sz="2400" dirty="0">
                <a:solidFill>
                  <a:srgbClr val="050404"/>
                </a:solidFill>
                <a:latin typeface="ITCFranklinGothicStd-Book"/>
              </a:rPr>
            </a:br>
            <a:r>
              <a:rPr lang="en-US" sz="2400" dirty="0">
                <a:solidFill>
                  <a:srgbClr val="050404"/>
                </a:solidFill>
                <a:latin typeface="ITCFranklinGothicStd-Book"/>
              </a:rPr>
              <a:t>Americans live near oil gas development. Historically, polluting facilities have often been sited in or near African American communities. </a:t>
            </a:r>
          </a:p>
          <a:p>
            <a:endParaRPr lang="en-US" sz="2400" dirty="0">
              <a:solidFill>
                <a:srgbClr val="050404"/>
              </a:solidFill>
              <a:latin typeface="ITCFranklinGothicStd-Book"/>
            </a:endParaRPr>
          </a:p>
          <a:p>
            <a:endParaRPr lang="en-US" sz="2400" dirty="0">
              <a:solidFill>
                <a:srgbClr val="050404"/>
              </a:solidFill>
              <a:latin typeface="ITCFranklinGothicStd-Book"/>
            </a:endParaRPr>
          </a:p>
          <a:p>
            <a:r>
              <a:rPr lang="en-US" sz="2400" dirty="0">
                <a:solidFill>
                  <a:srgbClr val="050404"/>
                </a:solidFill>
                <a:latin typeface="ITCFranklinGothicStd-Book"/>
              </a:rPr>
              <a:t>Companies take advantage of communities that have low levels of political </a:t>
            </a:r>
            <a:r>
              <a:rPr lang="en-US" sz="2400" dirty="0" smtClean="0">
                <a:solidFill>
                  <a:srgbClr val="050404"/>
                </a:solidFill>
                <a:latin typeface="ITCFranklinGothicStd-Book"/>
              </a:rPr>
              <a:t>power.</a:t>
            </a:r>
          </a:p>
          <a:p>
            <a:endParaRPr lang="en-US" sz="2400" dirty="0">
              <a:solidFill>
                <a:srgbClr val="050404"/>
              </a:solidFill>
              <a:latin typeface="ITCFranklinGothicStd-Book"/>
            </a:endParaRPr>
          </a:p>
          <a:p>
            <a:r>
              <a:rPr lang="en-US" sz="2400" dirty="0" smtClean="0">
                <a:solidFill>
                  <a:srgbClr val="050404"/>
                </a:solidFill>
                <a:latin typeface="ITCFranklinGothicStd-Book"/>
              </a:rPr>
              <a:t>In </a:t>
            </a:r>
            <a:r>
              <a:rPr lang="en-US" sz="2400" dirty="0">
                <a:solidFill>
                  <a:srgbClr val="050404"/>
                </a:solidFill>
                <a:latin typeface="ITCFranklinGothicStd-Book"/>
              </a:rPr>
              <a:t>these communities, companies may face lower transaction costs associated with getting needed permits, and </a:t>
            </a:r>
            <a:r>
              <a:rPr lang="en-US" sz="2400" dirty="0" smtClean="0">
                <a:solidFill>
                  <a:srgbClr val="050404"/>
                </a:solidFill>
                <a:latin typeface="ITCFranklinGothicStd-Book"/>
              </a:rPr>
              <a:t>they have </a:t>
            </a:r>
            <a:r>
              <a:rPr lang="en-US" sz="2400" dirty="0">
                <a:solidFill>
                  <a:srgbClr val="050404"/>
                </a:solidFill>
                <a:latin typeface="ITCFranklinGothicStd-Book"/>
              </a:rPr>
              <a:t>more of an ability to inﬂuence local government in their favor.</a:t>
            </a:r>
            <a:r>
              <a:rPr lang="en-US" sz="2400" dirty="0"/>
              <a:t> </a:t>
            </a:r>
          </a:p>
        </p:txBody>
      </p:sp>
    </p:spTree>
    <p:extLst>
      <p:ext uri="{BB962C8B-B14F-4D97-AF65-F5344CB8AC3E}">
        <p14:creationId xmlns:p14="http://schemas.microsoft.com/office/powerpoint/2010/main" val="3711600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SAO – </a:t>
            </a:r>
            <a:r>
              <a:rPr lang="en-US" dirty="0" err="1" smtClean="0"/>
              <a:t>MethaneSat</a:t>
            </a:r>
            <a:r>
              <a:rPr lang="en-US" dirty="0" smtClean="0"/>
              <a:t> project</a:t>
            </a:r>
            <a:endParaRPr lang="en-US" dirty="0"/>
          </a:p>
        </p:txBody>
      </p:sp>
      <p:sp>
        <p:nvSpPr>
          <p:cNvPr id="3" name="Text Placeholder 2"/>
          <p:cNvSpPr>
            <a:spLocks noGrp="1"/>
          </p:cNvSpPr>
          <p:nvPr>
            <p:ph type="body" idx="1"/>
          </p:nvPr>
        </p:nvSpPr>
        <p:spPr/>
        <p:txBody>
          <a:bodyPr/>
          <a:lstStyle/>
          <a:p>
            <a:r>
              <a:rPr lang="en-US" dirty="0" smtClean="0"/>
              <a:t>EDF </a:t>
            </a:r>
            <a:r>
              <a:rPr lang="en-US" dirty="0" err="1" smtClean="0"/>
              <a:t>TedTalk</a:t>
            </a:r>
            <a:endParaRPr lang="en-US" dirty="0"/>
          </a:p>
        </p:txBody>
      </p:sp>
    </p:spTree>
    <p:extLst>
      <p:ext uri="{BB962C8B-B14F-4D97-AF65-F5344CB8AC3E}">
        <p14:creationId xmlns:p14="http://schemas.microsoft.com/office/powerpoint/2010/main" val="3954956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Nathan Phillips, BU</a:t>
            </a:r>
            <a:endParaRPr lang="en-US" dirty="0"/>
          </a:p>
        </p:txBody>
      </p:sp>
      <p:sp>
        <p:nvSpPr>
          <p:cNvPr id="3" name="Text Placeholder 2"/>
          <p:cNvSpPr>
            <a:spLocks noGrp="1"/>
          </p:cNvSpPr>
          <p:nvPr>
            <p:ph type="body" idx="1"/>
          </p:nvPr>
        </p:nvSpPr>
        <p:spPr/>
        <p:txBody>
          <a:bodyPr/>
          <a:lstStyle/>
          <a:p>
            <a:r>
              <a:rPr lang="en-US" dirty="0" smtClean="0"/>
              <a:t>Merrimack Gas Explosions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3" y="3627274"/>
            <a:ext cx="4300822" cy="2709518"/>
          </a:xfrm>
          <a:prstGeom prst="rect">
            <a:avLst/>
          </a:prstGeom>
        </p:spPr>
      </p:pic>
    </p:spTree>
    <p:extLst>
      <p:ext uri="{BB962C8B-B14F-4D97-AF65-F5344CB8AC3E}">
        <p14:creationId xmlns:p14="http://schemas.microsoft.com/office/powerpoint/2010/main" val="3755372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Lessons from the 2018 Merrimack Valley Gas </a:t>
            </a:r>
            <a:r>
              <a:rPr lang="en-US" dirty="0" smtClean="0"/>
              <a:t>Fires</a:t>
            </a:r>
            <a:endParaRPr lang="en-US" dirty="0"/>
          </a:p>
        </p:txBody>
      </p:sp>
      <p:sp>
        <p:nvSpPr>
          <p:cNvPr id="3" name="Content Placeholder 2"/>
          <p:cNvSpPr>
            <a:spLocks noGrp="1"/>
          </p:cNvSpPr>
          <p:nvPr>
            <p:ph idx="1"/>
          </p:nvPr>
        </p:nvSpPr>
        <p:spPr/>
        <p:txBody>
          <a:bodyPr/>
          <a:lstStyle/>
          <a:p>
            <a:r>
              <a:rPr lang="en-US" dirty="0" smtClean="0"/>
              <a:t>Comparing </a:t>
            </a:r>
            <a:r>
              <a:rPr lang="en-US" dirty="0"/>
              <a:t>Recovery Processes and Disaster Resilience across Socioeconomic and Political Divides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2344" y="3778847"/>
            <a:ext cx="3421819" cy="22770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271" y="3778847"/>
            <a:ext cx="4279980" cy="2396789"/>
          </a:xfrm>
          <a:prstGeom prst="rect">
            <a:avLst/>
          </a:prstGeom>
        </p:spPr>
      </p:pic>
    </p:spTree>
    <p:extLst>
      <p:ext uri="{BB962C8B-B14F-4D97-AF65-F5344CB8AC3E}">
        <p14:creationId xmlns:p14="http://schemas.microsoft.com/office/powerpoint/2010/main" val="1263551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THREE TOWNS, THREE DIFFERENT DEMOGRAPHICS</a:t>
            </a:r>
            <a:br>
              <a:rPr lang="en-US" dirty="0"/>
            </a:b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t>LAWRENCE 80% HISPANIC, AVERAGE INCOME IS $39,627 – 20% LIVE IN POVERTY. SUFFERED MORE DEINDUSTRIALIZATON</a:t>
            </a:r>
          </a:p>
          <a:p>
            <a:pPr marL="0" indent="0">
              <a:buNone/>
            </a:pPr>
            <a:endParaRPr lang="en-US" dirty="0" smtClean="0"/>
          </a:p>
          <a:p>
            <a:r>
              <a:rPr lang="en-US" dirty="0" smtClean="0"/>
              <a:t>NORTH ANDOVER – 80% NON HISPANIC, AVERAGE INCOME IS $143,292 – 5% LIVE IN POVERTY</a:t>
            </a:r>
          </a:p>
          <a:p>
            <a:endParaRPr lang="en-US" dirty="0" smtClean="0"/>
          </a:p>
          <a:p>
            <a:r>
              <a:rPr lang="en-US" dirty="0" smtClean="0"/>
              <a:t>ANDOVER – SMALLER THAN NORTH ANDOVER, INCOME IS $105,661</a:t>
            </a:r>
            <a:endParaRPr lang="en-US" dirty="0"/>
          </a:p>
        </p:txBody>
      </p:sp>
    </p:spTree>
    <p:extLst>
      <p:ext uri="{BB962C8B-B14F-4D97-AF65-F5344CB8AC3E}">
        <p14:creationId xmlns:p14="http://schemas.microsoft.com/office/powerpoint/2010/main" val="2447449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 IN THE DEFINITION OF A DISASTER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“An event, concentrated in time and space, in which a society... undergoes severe danger and incurs such losses to its members and physical appurtenances that the social structure is disrupted and the fulfillment of… essential functions of the society is prevented</a:t>
            </a:r>
            <a:r>
              <a:rPr lang="en-US" dirty="0" smtClean="0"/>
              <a:t>.” p. 18</a:t>
            </a:r>
          </a:p>
          <a:p>
            <a:endParaRPr lang="en-US" dirty="0"/>
          </a:p>
          <a:p>
            <a:r>
              <a:rPr lang="en-US" dirty="0"/>
              <a:t>The first change, how “disaster” is defined, coincided with changes throughout the field of sociology as scholars began to realize that patterns of vulnerability are linked to broader sociopolitical </a:t>
            </a:r>
            <a:r>
              <a:rPr lang="en-US" dirty="0" smtClean="0"/>
              <a:t>contexts. p. </a:t>
            </a:r>
            <a:r>
              <a:rPr lang="en-US" dirty="0"/>
              <a:t>19 </a:t>
            </a:r>
            <a:r>
              <a:rPr lang="en-US" dirty="0" smtClean="0"/>
              <a:t>The definition </a:t>
            </a:r>
            <a:r>
              <a:rPr lang="en-US" dirty="0"/>
              <a:t>of “disaster” as the “episodic, foreseeable manifestations of the broader forces that shape societies</a:t>
            </a:r>
            <a:r>
              <a:rPr lang="en-US" dirty="0" smtClean="0"/>
              <a:t>.”</a:t>
            </a:r>
          </a:p>
          <a:p>
            <a:endParaRPr lang="en-US" dirty="0"/>
          </a:p>
          <a:p>
            <a:pPr lvl="1"/>
            <a:r>
              <a:rPr lang="en-US" dirty="0" smtClean="0"/>
              <a:t>Hurricane Katrina and Flint Water crisis</a:t>
            </a:r>
          </a:p>
          <a:p>
            <a:pPr lvl="1"/>
            <a:endParaRPr lang="en-US" dirty="0"/>
          </a:p>
          <a:p>
            <a:pPr lvl="1"/>
            <a:r>
              <a:rPr lang="en-US" dirty="0" smtClean="0"/>
              <a:t>“The </a:t>
            </a:r>
            <a:r>
              <a:rPr lang="en-US" dirty="0"/>
              <a:t>study of disaster has also started to explicitly incorporate diversity and inequality into discussions of disaster, including race, gender, income, </a:t>
            </a:r>
            <a:r>
              <a:rPr lang="en-US" dirty="0" smtClean="0"/>
              <a:t>etc.”</a:t>
            </a:r>
            <a:endParaRPr lang="en-US" dirty="0"/>
          </a:p>
        </p:txBody>
      </p:sp>
    </p:spTree>
    <p:extLst>
      <p:ext uri="{BB962C8B-B14F-4D97-AF65-F5344CB8AC3E}">
        <p14:creationId xmlns:p14="http://schemas.microsoft.com/office/powerpoint/2010/main" val="1939678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lack of financial </a:t>
            </a:r>
            <a:r>
              <a:rPr lang="en-US" dirty="0" smtClean="0"/>
              <a:t>resources</a:t>
            </a:r>
            <a:endParaRPr lang="en-US" dirty="0"/>
          </a:p>
        </p:txBody>
      </p:sp>
      <p:sp>
        <p:nvSpPr>
          <p:cNvPr id="3" name="Content Placeholder 2"/>
          <p:cNvSpPr>
            <a:spLocks noGrp="1"/>
          </p:cNvSpPr>
          <p:nvPr>
            <p:ph idx="1"/>
          </p:nvPr>
        </p:nvSpPr>
        <p:spPr/>
        <p:txBody>
          <a:bodyPr/>
          <a:lstStyle/>
          <a:p>
            <a:r>
              <a:rPr lang="en-US" dirty="0"/>
              <a:t>The lack of financial resources, for instance, had two effects on residents’ ability to recover: </a:t>
            </a:r>
            <a:endParaRPr lang="en-US" dirty="0" smtClean="0"/>
          </a:p>
          <a:p>
            <a:r>
              <a:rPr lang="en-US" dirty="0" smtClean="0"/>
              <a:t>it </a:t>
            </a:r>
            <a:r>
              <a:rPr lang="en-US" dirty="0"/>
              <a:t>amplified the daily struggle and </a:t>
            </a:r>
            <a:endParaRPr lang="en-US" dirty="0" smtClean="0"/>
          </a:p>
          <a:p>
            <a:r>
              <a:rPr lang="en-US" dirty="0" smtClean="0"/>
              <a:t>slowed </a:t>
            </a:r>
            <a:r>
              <a:rPr lang="en-US" dirty="0"/>
              <a:t>down the recovery effort which prolonged displacement. </a:t>
            </a:r>
            <a:endParaRPr lang="en-US" dirty="0" smtClean="0"/>
          </a:p>
          <a:p>
            <a:endParaRPr lang="en-US" dirty="0"/>
          </a:p>
          <a:p>
            <a:r>
              <a:rPr lang="en-US" dirty="0" smtClean="0"/>
              <a:t>Less </a:t>
            </a:r>
            <a:r>
              <a:rPr lang="en-US" dirty="0"/>
              <a:t>financially affluent residents were less likely to self-mitigate because it was too expensive, which led to longer disruption and displacement</a:t>
            </a:r>
          </a:p>
        </p:txBody>
      </p:sp>
    </p:spTree>
    <p:extLst>
      <p:ext uri="{BB962C8B-B14F-4D97-AF65-F5344CB8AC3E}">
        <p14:creationId xmlns:p14="http://schemas.microsoft.com/office/powerpoint/2010/main" val="687658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was a </a:t>
            </a:r>
            <a:r>
              <a:rPr lang="en-US" dirty="0"/>
              <a:t>strong difference between “inconvenient” and “debilitating.”</a:t>
            </a:r>
          </a:p>
        </p:txBody>
      </p:sp>
      <p:sp>
        <p:nvSpPr>
          <p:cNvPr id="4" name="Rectangle 3"/>
          <p:cNvSpPr/>
          <p:nvPr/>
        </p:nvSpPr>
        <p:spPr>
          <a:xfrm>
            <a:off x="1173332" y="3431910"/>
            <a:ext cx="9120850" cy="2308324"/>
          </a:xfrm>
          <a:prstGeom prst="rect">
            <a:avLst/>
          </a:prstGeom>
        </p:spPr>
        <p:txBody>
          <a:bodyPr wrap="square">
            <a:spAutoFit/>
          </a:bodyPr>
          <a:lstStyle/>
          <a:p>
            <a:r>
              <a:rPr lang="en-US" sz="2400" dirty="0"/>
              <a:t>While the crisis was disruptive and unpleasant for all respondents, there appeared to be a strong difference between “inconvenient” and “debilitating.” Those with financial difficulties and personal vulnerabilities were more likely to report longer and more severe disruption and displacement than more affluent and knowledgeable residents. </a:t>
            </a:r>
          </a:p>
        </p:txBody>
      </p:sp>
    </p:spTree>
    <p:extLst>
      <p:ext uri="{BB962C8B-B14F-4D97-AF65-F5344CB8AC3E}">
        <p14:creationId xmlns:p14="http://schemas.microsoft.com/office/powerpoint/2010/main" val="2113001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Natascha Finnerty</a:t>
            </a:r>
            <a:endParaRPr lang="en-US" dirty="0"/>
          </a:p>
        </p:txBody>
      </p:sp>
      <p:sp>
        <p:nvSpPr>
          <p:cNvPr id="3" name="Text Placeholder 2"/>
          <p:cNvSpPr>
            <a:spLocks noGrp="1"/>
          </p:cNvSpPr>
          <p:nvPr>
            <p:ph type="body" idx="1"/>
          </p:nvPr>
        </p:nvSpPr>
        <p:spPr>
          <a:xfrm>
            <a:off x="1664170" y="4705333"/>
            <a:ext cx="9613860" cy="1704017"/>
          </a:xfrm>
        </p:spPr>
        <p:txBody>
          <a:bodyPr/>
          <a:lstStyle/>
          <a:p>
            <a:r>
              <a:rPr lang="en-US" dirty="0" smtClean="0"/>
              <a:t>Climate mitigation must include consideration of climate inequities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59" y="3588153"/>
            <a:ext cx="2494395" cy="2707592"/>
          </a:xfrm>
          <a:prstGeom prst="rect">
            <a:avLst/>
          </a:prstGeom>
        </p:spPr>
      </p:pic>
      <p:sp>
        <p:nvSpPr>
          <p:cNvPr id="5" name="AutoShape 2" descr="Merrimack Valley gas explosions were caused by weak managemen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errimack Valley gas explosions were caused by weak managemen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55928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you identify areas of your town where people of color or low income are exposed to more pollution or toxic chemicals?</a:t>
            </a:r>
          </a:p>
          <a:p>
            <a:endParaRPr lang="en-US" dirty="0"/>
          </a:p>
          <a:p>
            <a:r>
              <a:rPr lang="en-US" dirty="0" smtClean="0"/>
              <a:t>What is the tree density like in the more affluent areas of town vs the lower income areas?</a:t>
            </a:r>
          </a:p>
          <a:p>
            <a:endParaRPr lang="en-US" dirty="0"/>
          </a:p>
          <a:p>
            <a:r>
              <a:rPr lang="en-US" dirty="0" smtClean="0"/>
              <a:t>Solutions - Can you discuss ways to transition residence or offices/businesses off of fossil fuels – using 100% renewable energy for electricity and heating?  Electric cars?  Take advantage of energy audits, adopting building stretch codes and 0% loans to insulate, buy more efficient equipment, improve lighting/windows to conserve energy use?</a:t>
            </a:r>
            <a:endParaRPr lang="en-US" dirty="0"/>
          </a:p>
        </p:txBody>
      </p:sp>
    </p:spTree>
    <p:extLst>
      <p:ext uri="{BB962C8B-B14F-4D97-AF65-F5344CB8AC3E}">
        <p14:creationId xmlns:p14="http://schemas.microsoft.com/office/powerpoint/2010/main" val="1167186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p:nvPr/>
        </p:nvSpPr>
        <p:spPr>
          <a:xfrm>
            <a:off x="1523999" y="0"/>
            <a:ext cx="9144000" cy="914400"/>
          </a:xfrm>
          <a:prstGeom prst="rect">
            <a:avLst/>
          </a:prstGeom>
          <a:solidFill>
            <a:srgbClr val="92D050"/>
          </a:solidFill>
          <a:ln>
            <a:noFill/>
          </a:ln>
        </p:spPr>
        <p:txBody>
          <a:bodyPr spcFirstLastPara="1" wrap="square" lIns="64275" tIns="32125" rIns="64275" bIns="32125" anchor="t" anchorCtr="0">
            <a:noAutofit/>
          </a:bodyPr>
          <a:lstStyle/>
          <a:p>
            <a:pPr>
              <a:buClr>
                <a:srgbClr val="000000"/>
              </a:buClr>
              <a:buSzPts val="1400"/>
            </a:pPr>
            <a:endParaRPr sz="1400">
              <a:solidFill>
                <a:schemeClr val="lt1"/>
              </a:solidFill>
              <a:latin typeface="Arial"/>
              <a:ea typeface="Arial"/>
              <a:cs typeface="Arial"/>
              <a:sym typeface="Arial"/>
            </a:endParaRPr>
          </a:p>
        </p:txBody>
      </p:sp>
      <p:sp>
        <p:nvSpPr>
          <p:cNvPr id="271" name="Google Shape;271;p39"/>
          <p:cNvSpPr txBox="1">
            <a:spLocks noGrp="1"/>
          </p:cNvSpPr>
          <p:nvPr>
            <p:ph type="title"/>
          </p:nvPr>
        </p:nvSpPr>
        <p:spPr>
          <a:xfrm>
            <a:off x="1524000" y="76200"/>
            <a:ext cx="9144000" cy="780300"/>
          </a:xfrm>
          <a:prstGeom prst="rect">
            <a:avLst/>
          </a:prstGeom>
          <a:noFill/>
          <a:ln>
            <a:noFill/>
          </a:ln>
        </p:spPr>
        <p:txBody>
          <a:bodyPr spcFirstLastPara="1" vert="horz" wrap="square" lIns="64275" tIns="32125" rIns="64275" bIns="32125" rtlCol="0" anchor="ctr" anchorCtr="0">
            <a:noAutofit/>
          </a:bodyPr>
          <a:lstStyle/>
          <a:p>
            <a:pPr algn="ctr">
              <a:lnSpc>
                <a:spcPct val="85000"/>
              </a:lnSpc>
              <a:spcBef>
                <a:spcPts val="0"/>
              </a:spcBef>
              <a:buClr>
                <a:schemeClr val="lt1"/>
              </a:buClr>
              <a:buSzPts val="3600"/>
            </a:pPr>
            <a:r>
              <a:rPr lang="en-US" dirty="0">
                <a:solidFill>
                  <a:schemeClr val="lt1"/>
                </a:solidFill>
                <a:latin typeface="Lato"/>
                <a:ea typeface="Lato"/>
                <a:cs typeface="Lato"/>
                <a:sym typeface="Lato"/>
              </a:rPr>
              <a:t>Call to </a:t>
            </a:r>
            <a:r>
              <a:rPr lang="en-US" dirty="0">
                <a:solidFill>
                  <a:schemeClr val="lt1"/>
                </a:solidFill>
                <a:latin typeface="Lato"/>
                <a:ea typeface="Lato"/>
                <a:cs typeface="Lato"/>
                <a:sym typeface="Lato"/>
              </a:rPr>
              <a:t>Action – </a:t>
            </a:r>
            <a:r>
              <a:rPr lang="en-US" dirty="0">
                <a:solidFill>
                  <a:srgbClr val="C00000"/>
                </a:solidFill>
                <a:latin typeface="Lato"/>
                <a:ea typeface="Lato"/>
                <a:cs typeface="Lato"/>
                <a:sym typeface="Lato"/>
              </a:rPr>
              <a:t>12</a:t>
            </a:r>
            <a:r>
              <a:rPr lang="en-US" dirty="0">
                <a:solidFill>
                  <a:schemeClr val="lt1"/>
                </a:solidFill>
                <a:latin typeface="Lato"/>
                <a:ea typeface="Lato"/>
                <a:cs typeface="Lato"/>
                <a:sym typeface="Lato"/>
              </a:rPr>
              <a:t> </a:t>
            </a:r>
            <a:r>
              <a:rPr lang="en-US" dirty="0" smtClean="0">
                <a:solidFill>
                  <a:schemeClr val="lt1"/>
                </a:solidFill>
                <a:latin typeface="Lato"/>
                <a:ea typeface="Lato"/>
                <a:cs typeface="Lato"/>
                <a:sym typeface="Lato"/>
              </a:rPr>
              <a:t>– now 11 Years</a:t>
            </a:r>
            <a:endParaRPr dirty="0">
              <a:solidFill>
                <a:schemeClr val="lt1"/>
              </a:solidFill>
              <a:latin typeface="Lato"/>
              <a:ea typeface="Lato"/>
              <a:cs typeface="Lato"/>
              <a:sym typeface="Lato"/>
            </a:endParaRPr>
          </a:p>
        </p:txBody>
      </p:sp>
      <p:sp>
        <p:nvSpPr>
          <p:cNvPr id="272" name="Google Shape;272;p39"/>
          <p:cNvSpPr txBox="1">
            <a:spLocks noGrp="1"/>
          </p:cNvSpPr>
          <p:nvPr>
            <p:ph type="body" idx="1"/>
          </p:nvPr>
        </p:nvSpPr>
        <p:spPr>
          <a:xfrm>
            <a:off x="1895576" y="1139400"/>
            <a:ext cx="4446231" cy="5123400"/>
          </a:xfrm>
          <a:prstGeom prst="rect">
            <a:avLst/>
          </a:prstGeom>
          <a:noFill/>
          <a:ln>
            <a:noFill/>
          </a:ln>
        </p:spPr>
        <p:txBody>
          <a:bodyPr spcFirstLastPara="1" vert="horz" wrap="square" lIns="64275" tIns="32125" rIns="64275" bIns="32125" rtlCol="0" anchor="t" anchorCtr="0">
            <a:noAutofit/>
          </a:bodyPr>
          <a:lstStyle/>
          <a:p>
            <a:pPr marL="177800" indent="-177800" algn="ctr">
              <a:spcBef>
                <a:spcPts val="0"/>
              </a:spcBef>
              <a:buClr>
                <a:srgbClr val="548235"/>
              </a:buClr>
              <a:buSzPts val="2800"/>
              <a:buNone/>
            </a:pPr>
            <a:r>
              <a:rPr lang="en-US" sz="2800" b="1" dirty="0">
                <a:solidFill>
                  <a:srgbClr val="548235"/>
                </a:solidFill>
                <a:latin typeface="Lato"/>
                <a:ea typeface="Lato"/>
                <a:cs typeface="Lato"/>
                <a:sym typeface="Lato"/>
              </a:rPr>
              <a:t>UN IPCC </a:t>
            </a:r>
            <a:r>
              <a:rPr lang="en-US" sz="2800" b="1" dirty="0">
                <a:solidFill>
                  <a:srgbClr val="548235"/>
                </a:solidFill>
                <a:latin typeface="Lato"/>
                <a:ea typeface="Lato"/>
                <a:cs typeface="Lato"/>
                <a:sym typeface="Lato"/>
              </a:rPr>
              <a:t>Report </a:t>
            </a:r>
          </a:p>
          <a:p>
            <a:pPr marL="177800" indent="-177800" algn="ctr">
              <a:spcBef>
                <a:spcPts val="0"/>
              </a:spcBef>
              <a:buClr>
                <a:srgbClr val="548235"/>
              </a:buClr>
              <a:buSzPts val="2800"/>
              <a:buNone/>
            </a:pPr>
            <a:r>
              <a:rPr lang="en-US" sz="2800" b="1" dirty="0">
                <a:solidFill>
                  <a:srgbClr val="548235"/>
                </a:solidFill>
                <a:latin typeface="Lato"/>
                <a:ea typeface="Lato"/>
                <a:cs typeface="Lato"/>
                <a:sym typeface="Lato"/>
              </a:rPr>
              <a:t>October </a:t>
            </a:r>
            <a:r>
              <a:rPr lang="en-US" sz="2800" b="1" dirty="0">
                <a:solidFill>
                  <a:srgbClr val="548235"/>
                </a:solidFill>
                <a:latin typeface="Lato"/>
                <a:ea typeface="Lato"/>
                <a:cs typeface="Lato"/>
                <a:sym typeface="Lato"/>
              </a:rPr>
              <a:t>2018</a:t>
            </a:r>
            <a:endParaRPr sz="1400" b="1" dirty="0">
              <a:solidFill>
                <a:srgbClr val="548235"/>
              </a:solidFill>
              <a:latin typeface="Lato"/>
              <a:ea typeface="Lato"/>
              <a:cs typeface="Lato"/>
              <a:sym typeface="Lato"/>
            </a:endParaRPr>
          </a:p>
          <a:p>
            <a:pPr marL="177800" indent="-177800" algn="ctr">
              <a:spcBef>
                <a:spcPts val="0"/>
              </a:spcBef>
              <a:buClr>
                <a:srgbClr val="548235"/>
              </a:buClr>
              <a:buSzPts val="2800"/>
              <a:buNone/>
            </a:pPr>
            <a:endParaRPr sz="1400" dirty="0">
              <a:solidFill>
                <a:srgbClr val="548235"/>
              </a:solidFill>
              <a:latin typeface="Lato"/>
              <a:ea typeface="Lato"/>
              <a:cs typeface="Lato"/>
              <a:sym typeface="Lato"/>
            </a:endParaRPr>
          </a:p>
          <a:p>
            <a:pPr marL="0" indent="0">
              <a:lnSpc>
                <a:spcPct val="115000"/>
              </a:lnSpc>
              <a:spcBef>
                <a:spcPts val="800"/>
              </a:spcBef>
              <a:buNone/>
            </a:pPr>
            <a:r>
              <a:rPr lang="en-US" sz="1400" dirty="0">
                <a:latin typeface="Lato"/>
                <a:ea typeface="Lato"/>
                <a:cs typeface="Lato"/>
                <a:sym typeface="Lato"/>
              </a:rPr>
              <a:t>The UN panel of leading climate scientists reviewed over 6,000 peer reviewed studies:</a:t>
            </a:r>
            <a:endParaRPr sz="1400" dirty="0">
              <a:latin typeface="Lato"/>
              <a:ea typeface="Lato"/>
              <a:cs typeface="Lato"/>
              <a:sym typeface="Lato"/>
            </a:endParaRPr>
          </a:p>
          <a:p>
            <a:pPr marL="520700" lvl="1" indent="-190500">
              <a:lnSpc>
                <a:spcPct val="100000"/>
              </a:lnSpc>
              <a:spcBef>
                <a:spcPts val="1000"/>
              </a:spcBef>
              <a:buClr>
                <a:schemeClr val="dk1"/>
              </a:buClr>
              <a:buSzPts val="2400"/>
              <a:buFont typeface="Lato"/>
              <a:buChar char="•"/>
            </a:pPr>
            <a:r>
              <a:rPr lang="en-US" sz="1400" dirty="0">
                <a:latin typeface="Lato"/>
                <a:ea typeface="Lato"/>
                <a:cs typeface="Lato"/>
                <a:sym typeface="Lato"/>
              </a:rPr>
              <a:t>Globally, we need to reduce greenhouse gas </a:t>
            </a:r>
            <a:r>
              <a:rPr lang="en-US" sz="1400" dirty="0" err="1" smtClean="0">
                <a:latin typeface="Lato"/>
                <a:ea typeface="Lato"/>
                <a:cs typeface="Lato"/>
                <a:sym typeface="Lato"/>
              </a:rPr>
              <a:t>iemissions</a:t>
            </a:r>
            <a:r>
              <a:rPr lang="en-US" sz="1400" dirty="0" smtClean="0">
                <a:latin typeface="Lato"/>
                <a:ea typeface="Lato"/>
                <a:cs typeface="Lato"/>
                <a:sym typeface="Lato"/>
              </a:rPr>
              <a:t> </a:t>
            </a:r>
            <a:r>
              <a:rPr lang="en-US" sz="1400" dirty="0">
                <a:latin typeface="Lato"/>
                <a:ea typeface="Lato"/>
                <a:cs typeface="Lato"/>
                <a:sym typeface="Lato"/>
              </a:rPr>
              <a:t>by </a:t>
            </a:r>
            <a:r>
              <a:rPr lang="en-US" sz="1400" b="1" dirty="0">
                <a:solidFill>
                  <a:srgbClr val="FFFF00"/>
                </a:solidFill>
                <a:latin typeface="Lato"/>
                <a:ea typeface="Lato"/>
                <a:cs typeface="Lato"/>
                <a:sym typeface="Lato"/>
              </a:rPr>
              <a:t>45% </a:t>
            </a:r>
            <a:r>
              <a:rPr lang="en-US" sz="1400" dirty="0">
                <a:solidFill>
                  <a:srgbClr val="FFFF00"/>
                </a:solidFill>
                <a:latin typeface="Lato"/>
                <a:ea typeface="Lato"/>
                <a:cs typeface="Lato"/>
                <a:sym typeface="Lato"/>
              </a:rPr>
              <a:t>by 2030 </a:t>
            </a:r>
            <a:r>
              <a:rPr lang="en-US" sz="1400" dirty="0" smtClean="0">
                <a:latin typeface="Lato"/>
                <a:ea typeface="Lato"/>
                <a:cs typeface="Lato"/>
                <a:sym typeface="Lato"/>
              </a:rPr>
              <a:t>n </a:t>
            </a:r>
            <a:r>
              <a:rPr lang="en-US" sz="1400" dirty="0">
                <a:latin typeface="Lato"/>
                <a:ea typeface="Lato"/>
                <a:cs typeface="Lato"/>
                <a:sym typeface="Lato"/>
              </a:rPr>
              <a:t>order to avoid mass extinctions, famines, displacement, and diseases starting as early as 2040.</a:t>
            </a:r>
            <a:endParaRPr sz="1400" dirty="0">
              <a:latin typeface="Lato"/>
              <a:ea typeface="Lato"/>
              <a:cs typeface="Lato"/>
              <a:sym typeface="Lato"/>
            </a:endParaRPr>
          </a:p>
          <a:p>
            <a:pPr marL="520700" lvl="1" indent="-190500">
              <a:lnSpc>
                <a:spcPct val="100000"/>
              </a:lnSpc>
              <a:spcBef>
                <a:spcPts val="1000"/>
              </a:spcBef>
              <a:buSzPts val="2400"/>
              <a:buFont typeface="Lato"/>
              <a:buChar char="•"/>
            </a:pPr>
            <a:r>
              <a:rPr lang="en-US" sz="1400" dirty="0">
                <a:latin typeface="Lato"/>
                <a:ea typeface="Lato"/>
                <a:cs typeface="Lato"/>
                <a:sym typeface="Lato"/>
              </a:rPr>
              <a:t>And to avert human catastrophe, we must be down to </a:t>
            </a:r>
            <a:r>
              <a:rPr lang="en-US" sz="1400" dirty="0">
                <a:latin typeface="Lato"/>
                <a:ea typeface="Lato"/>
                <a:cs typeface="Lato"/>
                <a:sym typeface="Lato"/>
              </a:rPr>
              <a:t>net zero </a:t>
            </a:r>
            <a:r>
              <a:rPr lang="en-US" sz="1400" dirty="0">
                <a:latin typeface="Lato"/>
                <a:ea typeface="Lato"/>
                <a:cs typeface="Lato"/>
                <a:sym typeface="Lato"/>
              </a:rPr>
              <a:t>emissions by 2050.</a:t>
            </a:r>
            <a:endParaRPr sz="1400" dirty="0">
              <a:latin typeface="Lato"/>
              <a:ea typeface="Lato"/>
              <a:cs typeface="Lato"/>
              <a:sym typeface="Lato"/>
            </a:endParaRPr>
          </a:p>
          <a:p>
            <a:pPr marL="0" indent="0">
              <a:lnSpc>
                <a:spcPct val="115000"/>
              </a:lnSpc>
              <a:buNone/>
            </a:pPr>
            <a:endParaRPr sz="1400" b="1" i="1" dirty="0">
              <a:latin typeface="Lato"/>
              <a:ea typeface="Lato"/>
              <a:cs typeface="Lato"/>
              <a:sym typeface="Lato"/>
            </a:endParaRPr>
          </a:p>
          <a:p>
            <a:pPr marL="0" indent="0" algn="ctr">
              <a:lnSpc>
                <a:spcPct val="115000"/>
              </a:lnSpc>
              <a:buNone/>
            </a:pPr>
            <a:r>
              <a:rPr lang="en-US" sz="1400" b="1" i="1" dirty="0">
                <a:latin typeface="Lato"/>
                <a:ea typeface="Lato"/>
                <a:cs typeface="Lato"/>
                <a:sym typeface="Lato"/>
              </a:rPr>
              <a:t>We have the technological solutions to this </a:t>
            </a:r>
            <a:endParaRPr lang="en-US" sz="1400" b="1" i="1" dirty="0">
              <a:latin typeface="Lato"/>
              <a:ea typeface="Lato"/>
              <a:cs typeface="Lato"/>
              <a:sym typeface="Lato"/>
            </a:endParaRPr>
          </a:p>
          <a:p>
            <a:pPr marL="0" indent="0" algn="ctr">
              <a:lnSpc>
                <a:spcPct val="115000"/>
              </a:lnSpc>
              <a:buNone/>
            </a:pPr>
            <a:r>
              <a:rPr lang="en-US" sz="1400" b="1" i="1" dirty="0">
                <a:latin typeface="Lato"/>
                <a:ea typeface="Lato"/>
                <a:cs typeface="Lato"/>
                <a:sym typeface="Lato"/>
              </a:rPr>
              <a:t>crisis</a:t>
            </a:r>
            <a:r>
              <a:rPr lang="en-US" sz="1400" b="1" i="1" dirty="0">
                <a:latin typeface="Lato"/>
                <a:ea typeface="Lato"/>
                <a:cs typeface="Lato"/>
                <a:sym typeface="Lato"/>
              </a:rPr>
              <a:t>, we don’t have the </a:t>
            </a:r>
            <a:r>
              <a:rPr lang="en-US" sz="1400" b="1" i="1" dirty="0">
                <a:solidFill>
                  <a:srgbClr val="FF0000"/>
                </a:solidFill>
                <a:latin typeface="Lato"/>
                <a:ea typeface="Lato"/>
                <a:cs typeface="Lato"/>
                <a:sym typeface="Lato"/>
              </a:rPr>
              <a:t>political will.</a:t>
            </a:r>
            <a:endParaRPr sz="1400" b="1" i="1" dirty="0">
              <a:solidFill>
                <a:srgbClr val="FF0000"/>
              </a:solidFill>
              <a:latin typeface="Lato"/>
              <a:ea typeface="Lato"/>
              <a:cs typeface="Lato"/>
              <a:sym typeface="Lato"/>
            </a:endParaRPr>
          </a:p>
          <a:p>
            <a:pPr marL="177800" indent="-38100">
              <a:lnSpc>
                <a:spcPct val="115000"/>
              </a:lnSpc>
              <a:buClr>
                <a:schemeClr val="dk1"/>
              </a:buClr>
              <a:buSzPts val="2100"/>
              <a:buNone/>
            </a:pPr>
            <a:endParaRPr dirty="0">
              <a:latin typeface="Lato"/>
              <a:ea typeface="Lato"/>
              <a:cs typeface="Lato"/>
              <a:sym typeface="Lato"/>
            </a:endParaRPr>
          </a:p>
          <a:p>
            <a:pPr marL="177800" indent="-38100">
              <a:lnSpc>
                <a:spcPct val="115000"/>
              </a:lnSpc>
              <a:spcAft>
                <a:spcPts val="1000"/>
              </a:spcAft>
              <a:buClr>
                <a:schemeClr val="dk1"/>
              </a:buClr>
              <a:buSzPts val="2100"/>
              <a:buNone/>
            </a:pPr>
            <a:endParaRPr dirty="0">
              <a:latin typeface="Lato"/>
              <a:ea typeface="Lato"/>
              <a:cs typeface="Lato"/>
              <a:sym typeface="Lato"/>
            </a:endParaRPr>
          </a:p>
        </p:txBody>
      </p:sp>
      <p:sp>
        <p:nvSpPr>
          <p:cNvPr id="273" name="Google Shape;273;p39"/>
          <p:cNvSpPr txBox="1"/>
          <p:nvPr/>
        </p:nvSpPr>
        <p:spPr>
          <a:xfrm>
            <a:off x="1524000" y="6462580"/>
            <a:ext cx="9144000" cy="395400"/>
          </a:xfrm>
          <a:prstGeom prst="rect">
            <a:avLst/>
          </a:prstGeom>
          <a:solidFill>
            <a:srgbClr val="9FC5E8"/>
          </a:solidFill>
          <a:ln>
            <a:noFill/>
          </a:ln>
        </p:spPr>
        <p:txBody>
          <a:bodyPr spcFirstLastPara="1" wrap="square" lIns="64275" tIns="64275" rIns="64275" bIns="64275" anchor="ctr" anchorCtr="0">
            <a:noAutofit/>
          </a:bodyPr>
          <a:lstStyle/>
          <a:p>
            <a:endParaRPr sz="1400" dirty="0">
              <a:latin typeface="Lato"/>
              <a:ea typeface="Lato"/>
              <a:cs typeface="Lato"/>
              <a:sym typeface="Lato"/>
            </a:endParaRPr>
          </a:p>
        </p:txBody>
      </p:sp>
      <p:pic>
        <p:nvPicPr>
          <p:cNvPr id="274" name="Google Shape;274;p39"/>
          <p:cNvPicPr preferRelativeResize="0"/>
          <p:nvPr/>
        </p:nvPicPr>
        <p:blipFill>
          <a:blip r:embed="rId3">
            <a:alphaModFix/>
          </a:blip>
          <a:stretch>
            <a:fillRect/>
          </a:stretch>
        </p:blipFill>
        <p:spPr>
          <a:xfrm>
            <a:off x="8478980" y="6450996"/>
            <a:ext cx="2039503" cy="446836"/>
          </a:xfrm>
          <a:prstGeom prst="rect">
            <a:avLst/>
          </a:prstGeom>
          <a:noFill/>
          <a:ln>
            <a:noFill/>
          </a:ln>
        </p:spPr>
      </p:pic>
      <p:pic>
        <p:nvPicPr>
          <p:cNvPr id="2" name="Picture 1"/>
          <p:cNvPicPr>
            <a:picLocks noChangeAspect="1"/>
          </p:cNvPicPr>
          <p:nvPr/>
        </p:nvPicPr>
        <p:blipFill>
          <a:blip r:embed="rId4"/>
          <a:stretch>
            <a:fillRect/>
          </a:stretch>
        </p:blipFill>
        <p:spPr>
          <a:xfrm>
            <a:off x="8973551" y="7747818"/>
            <a:ext cx="7632912" cy="429351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5103" y="2845380"/>
            <a:ext cx="3972896" cy="1928339"/>
          </a:xfrm>
          <a:prstGeom prst="rect">
            <a:avLst/>
          </a:prstGeom>
        </p:spPr>
      </p:pic>
    </p:spTree>
    <p:extLst>
      <p:ext uri="{BB962C8B-B14F-4D97-AF65-F5344CB8AC3E}">
        <p14:creationId xmlns:p14="http://schemas.microsoft.com/office/powerpoint/2010/main" val="1612115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is not moving fast enough</a:t>
            </a:r>
            <a:endParaRPr lang="en-US" dirty="0"/>
          </a:p>
        </p:txBody>
      </p:sp>
      <p:sp>
        <p:nvSpPr>
          <p:cNvPr id="3" name="Content Placeholder 2"/>
          <p:cNvSpPr>
            <a:spLocks noGrp="1"/>
          </p:cNvSpPr>
          <p:nvPr>
            <p:ph idx="1"/>
          </p:nvPr>
        </p:nvSpPr>
        <p:spPr>
          <a:xfrm>
            <a:off x="680321" y="2336873"/>
            <a:ext cx="9886079" cy="3599316"/>
          </a:xfrm>
        </p:spPr>
        <p:txBody>
          <a:bodyPr/>
          <a:lstStyle/>
          <a:p>
            <a:r>
              <a:rPr lang="en-US" dirty="0" smtClean="0"/>
              <a:t>GHG levels targets approved into law in 2008 are not likely to be met.</a:t>
            </a:r>
          </a:p>
          <a:p>
            <a:pPr marL="0" indent="0">
              <a:buNone/>
            </a:pPr>
            <a:endParaRPr lang="en-US" dirty="0" smtClean="0"/>
          </a:p>
          <a:p>
            <a:r>
              <a:rPr lang="en-US" dirty="0" smtClean="0"/>
              <a:t>Each year of delay means more action in the future.</a:t>
            </a:r>
            <a:endParaRPr lang="en-US" dirty="0"/>
          </a:p>
        </p:txBody>
      </p:sp>
    </p:spTree>
    <p:extLst>
      <p:ext uri="{BB962C8B-B14F-4D97-AF65-F5344CB8AC3E}">
        <p14:creationId xmlns:p14="http://schemas.microsoft.com/office/powerpoint/2010/main" val="390123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2" name="Google Shape;282;p40"/>
          <p:cNvPicPr preferRelativeResize="0"/>
          <p:nvPr/>
        </p:nvPicPr>
        <p:blipFill rotWithShape="1">
          <a:blip r:embed="rId3">
            <a:alphaModFix/>
          </a:blip>
          <a:srcRect/>
          <a:stretch/>
        </p:blipFill>
        <p:spPr>
          <a:xfrm>
            <a:off x="2245488" y="1817224"/>
            <a:ext cx="8236053" cy="4933619"/>
          </a:xfrm>
          <a:prstGeom prst="rect">
            <a:avLst/>
          </a:prstGeom>
          <a:noFill/>
          <a:ln>
            <a:noFill/>
          </a:ln>
        </p:spPr>
      </p:pic>
      <p:sp>
        <p:nvSpPr>
          <p:cNvPr id="2" name="TextBox 1"/>
          <p:cNvSpPr txBox="1"/>
          <p:nvPr/>
        </p:nvSpPr>
        <p:spPr>
          <a:xfrm>
            <a:off x="1527858" y="925975"/>
            <a:ext cx="8623139" cy="523220"/>
          </a:xfrm>
          <a:prstGeom prst="rect">
            <a:avLst/>
          </a:prstGeom>
          <a:noFill/>
        </p:spPr>
        <p:txBody>
          <a:bodyPr wrap="square" rtlCol="0">
            <a:spAutoFit/>
          </a:bodyPr>
          <a:lstStyle/>
          <a:p>
            <a:pPr algn="ctr"/>
            <a:r>
              <a:rPr lang="en-US" sz="2800" dirty="0" smtClean="0"/>
              <a:t>CLIMATE CHANGE IN MASSACHUSETTS</a:t>
            </a:r>
            <a:endParaRPr lang="en-US" sz="2800" dirty="0"/>
          </a:p>
        </p:txBody>
      </p:sp>
    </p:spTree>
    <p:extLst>
      <p:ext uri="{BB962C8B-B14F-4D97-AF65-F5344CB8AC3E}">
        <p14:creationId xmlns:p14="http://schemas.microsoft.com/office/powerpoint/2010/main" val="690644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9" name="Google Shape;289;p41"/>
          <p:cNvSpPr txBox="1">
            <a:spLocks noGrp="1"/>
          </p:cNvSpPr>
          <p:nvPr>
            <p:ph type="title"/>
          </p:nvPr>
        </p:nvSpPr>
        <p:spPr>
          <a:xfrm>
            <a:off x="1524000" y="722444"/>
            <a:ext cx="9144000" cy="780300"/>
          </a:xfrm>
          <a:prstGeom prst="rect">
            <a:avLst/>
          </a:prstGeom>
          <a:noFill/>
          <a:ln>
            <a:noFill/>
          </a:ln>
        </p:spPr>
        <p:txBody>
          <a:bodyPr spcFirstLastPara="1" vert="horz" wrap="square" lIns="91425" tIns="45700" rIns="91425" bIns="45700" rtlCol="0" anchor="ctr" anchorCtr="0">
            <a:noAutofit/>
          </a:bodyPr>
          <a:lstStyle/>
          <a:p>
            <a:pPr algn="ctr">
              <a:lnSpc>
                <a:spcPct val="85000"/>
              </a:lnSpc>
              <a:spcBef>
                <a:spcPts val="0"/>
              </a:spcBef>
              <a:buClr>
                <a:schemeClr val="lt1"/>
              </a:buClr>
              <a:buSzPts val="3600"/>
            </a:pPr>
            <a:r>
              <a:rPr lang="en-US" dirty="0">
                <a:solidFill>
                  <a:schemeClr val="lt1"/>
                </a:solidFill>
                <a:latin typeface="Lato"/>
                <a:ea typeface="Lato"/>
                <a:cs typeface="Lato"/>
                <a:sym typeface="Lato"/>
              </a:rPr>
              <a:t>Climate change in Mass</a:t>
            </a:r>
            <a:endParaRPr dirty="0">
              <a:solidFill>
                <a:schemeClr val="lt1"/>
              </a:solidFill>
              <a:latin typeface="Lato"/>
              <a:ea typeface="Lato"/>
              <a:cs typeface="Lato"/>
              <a:sym typeface="Lato"/>
            </a:endParaRPr>
          </a:p>
        </p:txBody>
      </p:sp>
      <p:pic>
        <p:nvPicPr>
          <p:cNvPr id="290" name="Google Shape;290;p41"/>
          <p:cNvPicPr preferRelativeResize="0"/>
          <p:nvPr/>
        </p:nvPicPr>
        <p:blipFill rotWithShape="1">
          <a:blip r:embed="rId3">
            <a:alphaModFix/>
          </a:blip>
          <a:srcRect/>
          <a:stretch/>
        </p:blipFill>
        <p:spPr>
          <a:xfrm>
            <a:off x="2853155" y="1502744"/>
            <a:ext cx="6491885" cy="4295181"/>
          </a:xfrm>
          <a:prstGeom prst="rect">
            <a:avLst/>
          </a:prstGeom>
          <a:noFill/>
          <a:ln>
            <a:noFill/>
          </a:ln>
        </p:spPr>
      </p:pic>
      <p:sp>
        <p:nvSpPr>
          <p:cNvPr id="291" name="Google Shape;291;p41"/>
          <p:cNvSpPr txBox="1"/>
          <p:nvPr/>
        </p:nvSpPr>
        <p:spPr>
          <a:xfrm>
            <a:off x="2997050" y="5902750"/>
            <a:ext cx="6348000" cy="372600"/>
          </a:xfrm>
          <a:prstGeom prst="rect">
            <a:avLst/>
          </a:prstGeom>
          <a:noFill/>
          <a:ln>
            <a:noFill/>
          </a:ln>
        </p:spPr>
        <p:txBody>
          <a:bodyPr spcFirstLastPara="1" wrap="square" lIns="64275" tIns="32125" rIns="64275" bIns="32125" anchor="t" anchorCtr="0">
            <a:noAutofit/>
          </a:bodyPr>
          <a:lstStyle/>
          <a:p>
            <a:pPr algn="ctr"/>
            <a:r>
              <a:rPr lang="en-US" sz="2000">
                <a:solidFill>
                  <a:schemeClr val="dk1"/>
                </a:solidFill>
                <a:latin typeface="Calibri"/>
                <a:ea typeface="Calibri"/>
                <a:cs typeface="Calibri"/>
                <a:sym typeface="Calibri"/>
              </a:rPr>
              <a:t>Scituate</a:t>
            </a:r>
            <a:endParaRPr sz="2000">
              <a:solidFill>
                <a:schemeClr val="dk1"/>
              </a:solidFill>
              <a:latin typeface="Calibri"/>
              <a:ea typeface="Calibri"/>
              <a:cs typeface="Calibri"/>
              <a:sym typeface="Calibri"/>
            </a:endParaRPr>
          </a:p>
        </p:txBody>
      </p:sp>
      <p:pic>
        <p:nvPicPr>
          <p:cNvPr id="293" name="Google Shape;293;p41"/>
          <p:cNvPicPr preferRelativeResize="0"/>
          <p:nvPr/>
        </p:nvPicPr>
        <p:blipFill>
          <a:blip r:embed="rId4">
            <a:alphaModFix/>
          </a:blip>
          <a:stretch>
            <a:fillRect/>
          </a:stretch>
        </p:blipFill>
        <p:spPr>
          <a:xfrm>
            <a:off x="8478980" y="6450996"/>
            <a:ext cx="2039503" cy="446836"/>
          </a:xfrm>
          <a:prstGeom prst="rect">
            <a:avLst/>
          </a:prstGeom>
          <a:noFill/>
          <a:ln>
            <a:noFill/>
          </a:ln>
        </p:spPr>
      </p:pic>
    </p:spTree>
    <p:extLst>
      <p:ext uri="{BB962C8B-B14F-4D97-AF65-F5344CB8AC3E}">
        <p14:creationId xmlns:p14="http://schemas.microsoft.com/office/powerpoint/2010/main" val="1786242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42"/>
          <p:cNvSpPr txBox="1">
            <a:spLocks noGrp="1"/>
          </p:cNvSpPr>
          <p:nvPr>
            <p:ph type="title"/>
          </p:nvPr>
        </p:nvSpPr>
        <p:spPr>
          <a:xfrm>
            <a:off x="893776" y="1017187"/>
            <a:ext cx="8711100" cy="780300"/>
          </a:xfrm>
          <a:prstGeom prst="rect">
            <a:avLst/>
          </a:prstGeom>
          <a:noFill/>
          <a:ln>
            <a:noFill/>
          </a:ln>
        </p:spPr>
        <p:txBody>
          <a:bodyPr spcFirstLastPara="1" vert="horz" wrap="square" lIns="64275" tIns="32125" rIns="64275" bIns="32125" rtlCol="0" anchor="ctr" anchorCtr="0">
            <a:noAutofit/>
          </a:bodyPr>
          <a:lstStyle/>
          <a:p>
            <a:pPr algn="ctr">
              <a:lnSpc>
                <a:spcPct val="85000"/>
              </a:lnSpc>
              <a:spcBef>
                <a:spcPts val="0"/>
              </a:spcBef>
              <a:buClr>
                <a:schemeClr val="lt1"/>
              </a:buClr>
              <a:buSzPts val="3600"/>
            </a:pPr>
            <a:r>
              <a:rPr lang="en-US" dirty="0">
                <a:solidFill>
                  <a:schemeClr val="lt1"/>
                </a:solidFill>
                <a:latin typeface="Lato"/>
                <a:ea typeface="Lato"/>
                <a:cs typeface="Lato"/>
                <a:sym typeface="Lato"/>
              </a:rPr>
              <a:t>The Solutions</a:t>
            </a:r>
            <a:endParaRPr dirty="0">
              <a:solidFill>
                <a:schemeClr val="lt1"/>
              </a:solidFill>
              <a:latin typeface="Lato"/>
              <a:ea typeface="Lato"/>
              <a:cs typeface="Lato"/>
              <a:sym typeface="Lato"/>
            </a:endParaRPr>
          </a:p>
        </p:txBody>
      </p:sp>
      <p:sp>
        <p:nvSpPr>
          <p:cNvPr id="301" name="Google Shape;301;p42"/>
          <p:cNvSpPr txBox="1">
            <a:spLocks noGrp="1"/>
          </p:cNvSpPr>
          <p:nvPr>
            <p:ph type="body" idx="1"/>
          </p:nvPr>
        </p:nvSpPr>
        <p:spPr>
          <a:xfrm>
            <a:off x="190062" y="1981180"/>
            <a:ext cx="7449573" cy="4876800"/>
          </a:xfrm>
          <a:prstGeom prst="rect">
            <a:avLst/>
          </a:prstGeom>
          <a:noFill/>
          <a:ln>
            <a:noFill/>
          </a:ln>
        </p:spPr>
        <p:txBody>
          <a:bodyPr spcFirstLastPara="1" vert="horz" wrap="square" lIns="64275" tIns="32125" rIns="64275" bIns="32125" rtlCol="0" anchor="t" anchorCtr="0">
            <a:noAutofit/>
          </a:bodyPr>
          <a:lstStyle/>
          <a:p>
            <a:pPr marL="863600" lvl="2" indent="-234950">
              <a:lnSpc>
                <a:spcPct val="115000"/>
              </a:lnSpc>
              <a:spcBef>
                <a:spcPts val="1000"/>
              </a:spcBef>
              <a:buSzPts val="2100"/>
              <a:buFont typeface="Lato"/>
              <a:buChar char="•"/>
            </a:pPr>
            <a:r>
              <a:rPr lang="en-US" sz="2100" dirty="0">
                <a:latin typeface="Lato"/>
                <a:ea typeface="Lato"/>
                <a:cs typeface="Lato"/>
                <a:sym typeface="Lato"/>
              </a:rPr>
              <a:t>Vastly </a:t>
            </a:r>
            <a:r>
              <a:rPr lang="en-US" sz="2100" dirty="0">
                <a:latin typeface="Lato"/>
                <a:ea typeface="Lato"/>
                <a:cs typeface="Lato"/>
                <a:sym typeface="Lato"/>
              </a:rPr>
              <a:t>invest to improve energy </a:t>
            </a:r>
            <a:r>
              <a:rPr lang="en-US" sz="2100" dirty="0">
                <a:latin typeface="Lato"/>
                <a:ea typeface="Lato"/>
                <a:cs typeface="Lato"/>
                <a:sym typeface="Lato"/>
              </a:rPr>
              <a:t>efficiency </a:t>
            </a:r>
            <a:endParaRPr sz="2100" b="1" dirty="0">
              <a:solidFill>
                <a:srgbClr val="00B050"/>
              </a:solidFill>
              <a:latin typeface="Lato"/>
              <a:ea typeface="Lato"/>
              <a:cs typeface="Lato"/>
              <a:sym typeface="Lato"/>
            </a:endParaRPr>
          </a:p>
          <a:p>
            <a:pPr marL="863600" lvl="2" indent="-234950">
              <a:lnSpc>
                <a:spcPct val="115000"/>
              </a:lnSpc>
              <a:spcBef>
                <a:spcPts val="1000"/>
              </a:spcBef>
              <a:buSzPts val="2100"/>
              <a:buFont typeface="Lato"/>
              <a:buChar char="•"/>
            </a:pPr>
            <a:r>
              <a:rPr lang="en-US" sz="2100" dirty="0">
                <a:latin typeface="Lato"/>
                <a:ea typeface="Lato"/>
                <a:cs typeface="Lato"/>
                <a:sym typeface="Lato"/>
              </a:rPr>
              <a:t>Convert systems now powered by fossil fuels (transportation, building heating and cooling) to </a:t>
            </a:r>
            <a:r>
              <a:rPr lang="en-US" sz="2100" dirty="0">
                <a:latin typeface="Lato"/>
                <a:ea typeface="Lato"/>
                <a:cs typeface="Lato"/>
                <a:sym typeface="Lato"/>
              </a:rPr>
              <a:t>renewables  and eventually 100</a:t>
            </a:r>
            <a:r>
              <a:rPr lang="en-US" sz="2100" dirty="0" smtClean="0">
                <a:latin typeface="Lato"/>
                <a:ea typeface="Lato"/>
                <a:cs typeface="Lato"/>
                <a:sym typeface="Lato"/>
              </a:rPr>
              <a:t>%</a:t>
            </a:r>
            <a:endParaRPr sz="2100" b="1" dirty="0">
              <a:solidFill>
                <a:srgbClr val="00B050"/>
              </a:solidFill>
              <a:latin typeface="Lato"/>
              <a:ea typeface="Lato"/>
              <a:cs typeface="Lato"/>
              <a:sym typeface="Lato"/>
            </a:endParaRPr>
          </a:p>
          <a:p>
            <a:pPr marL="863600" lvl="2" indent="-234950">
              <a:lnSpc>
                <a:spcPct val="115000"/>
              </a:lnSpc>
              <a:spcBef>
                <a:spcPts val="1000"/>
              </a:spcBef>
              <a:buSzPts val="2100"/>
              <a:buFont typeface="Lato"/>
              <a:buChar char="•"/>
            </a:pPr>
            <a:r>
              <a:rPr lang="en-US" sz="2100" dirty="0">
                <a:latin typeface="Lato"/>
                <a:ea typeface="Lato"/>
                <a:cs typeface="Lato"/>
                <a:sym typeface="Lato"/>
              </a:rPr>
              <a:t>Reduce </a:t>
            </a:r>
            <a:r>
              <a:rPr lang="en-US" sz="2100" b="1" dirty="0">
                <a:latin typeface="Lato"/>
                <a:ea typeface="Lato"/>
                <a:cs typeface="Lato"/>
                <a:sym typeface="Lato"/>
              </a:rPr>
              <a:t>transportation </a:t>
            </a:r>
            <a:r>
              <a:rPr lang="en-US" sz="2100" dirty="0">
                <a:latin typeface="Lato"/>
                <a:ea typeface="Lato"/>
                <a:cs typeface="Lato"/>
                <a:sym typeface="Lato"/>
              </a:rPr>
              <a:t>CO2 </a:t>
            </a:r>
          </a:p>
          <a:p>
            <a:pPr marL="863600" lvl="2" indent="-11113">
              <a:lnSpc>
                <a:spcPct val="115000"/>
              </a:lnSpc>
              <a:spcBef>
                <a:spcPts val="1000"/>
              </a:spcBef>
              <a:buSzPts val="2100"/>
              <a:buFont typeface="Lato"/>
              <a:buChar char="•"/>
            </a:pPr>
            <a:r>
              <a:rPr lang="en-US" sz="2100" dirty="0">
                <a:latin typeface="Lato"/>
                <a:ea typeface="Lato"/>
                <a:cs typeface="Lato"/>
                <a:sym typeface="Lato"/>
              </a:rPr>
              <a:t> </a:t>
            </a:r>
            <a:r>
              <a:rPr lang="en-US" sz="2100" dirty="0">
                <a:latin typeface="Lato"/>
                <a:ea typeface="Lato"/>
                <a:cs typeface="Lato"/>
                <a:sym typeface="Lato"/>
              </a:rPr>
              <a:t>    (teleworking, car pooling)</a:t>
            </a:r>
          </a:p>
          <a:p>
            <a:pPr marL="863600" lvl="2" indent="-234950">
              <a:lnSpc>
                <a:spcPct val="115000"/>
              </a:lnSpc>
              <a:spcBef>
                <a:spcPts val="1000"/>
              </a:spcBef>
              <a:buSzPts val="2100"/>
              <a:buFont typeface="Lato"/>
              <a:buChar char="•"/>
            </a:pPr>
            <a:r>
              <a:rPr lang="en-US" sz="2100" dirty="0">
                <a:latin typeface="Lato"/>
                <a:ea typeface="Lato"/>
                <a:cs typeface="Lato"/>
                <a:sym typeface="Lato"/>
              </a:rPr>
              <a:t>Revise </a:t>
            </a:r>
            <a:r>
              <a:rPr lang="en-US" sz="2100" dirty="0">
                <a:latin typeface="Lato"/>
                <a:ea typeface="Lato"/>
                <a:cs typeface="Lato"/>
                <a:sym typeface="Lato"/>
              </a:rPr>
              <a:t>our </a:t>
            </a:r>
            <a:r>
              <a:rPr lang="en-US" sz="2100" b="1" dirty="0">
                <a:latin typeface="Lato"/>
                <a:ea typeface="Lato"/>
                <a:cs typeface="Lato"/>
                <a:sym typeface="Lato"/>
              </a:rPr>
              <a:t>agricultural practices </a:t>
            </a:r>
            <a:r>
              <a:rPr lang="en-US" sz="2100" dirty="0">
                <a:latin typeface="Lato"/>
                <a:ea typeface="Lato"/>
                <a:cs typeface="Lato"/>
                <a:sym typeface="Lato"/>
              </a:rPr>
              <a:t>- meat consumption </a:t>
            </a:r>
            <a:r>
              <a:rPr lang="en-US" sz="2100" dirty="0">
                <a:latin typeface="Lato"/>
                <a:ea typeface="Lato"/>
                <a:cs typeface="Lato"/>
                <a:sym typeface="Lato"/>
              </a:rPr>
              <a:t>and change our farming processes</a:t>
            </a:r>
            <a:endParaRPr sz="2100" dirty="0">
              <a:latin typeface="Lato"/>
              <a:ea typeface="Lato"/>
              <a:cs typeface="Lato"/>
              <a:sym typeface="Lato"/>
            </a:endParaRPr>
          </a:p>
          <a:p>
            <a:pPr marL="0" lvl="2" indent="0">
              <a:lnSpc>
                <a:spcPct val="115000"/>
              </a:lnSpc>
              <a:spcBef>
                <a:spcPts val="1000"/>
              </a:spcBef>
              <a:buSzPts val="2100"/>
              <a:buNone/>
            </a:pPr>
            <a:r>
              <a:rPr lang="en-US" sz="1200" i="1" dirty="0">
                <a:solidFill>
                  <a:schemeClr val="bg1"/>
                </a:solidFill>
                <a:latin typeface="Lato"/>
                <a:ea typeface="Lato"/>
                <a:cs typeface="Lato"/>
                <a:sym typeface="Lato"/>
              </a:rPr>
              <a:t>This is a massive undertaking, how would we transform our energy, farming and industrial economies so comprehensively? </a:t>
            </a:r>
            <a:r>
              <a:rPr lang="en-US" sz="1200" dirty="0">
                <a:solidFill>
                  <a:schemeClr val="bg1"/>
                </a:solidFill>
                <a:latin typeface="Lato"/>
                <a:ea typeface="Lato"/>
                <a:cs typeface="Lato"/>
                <a:sym typeface="Lato"/>
              </a:rPr>
              <a:t>– We have the tools - Reuse, conserve and the </a:t>
            </a:r>
            <a:r>
              <a:rPr lang="en-US" sz="1200" b="1" dirty="0">
                <a:solidFill>
                  <a:schemeClr val="bg1"/>
                </a:solidFill>
                <a:latin typeface="Lato"/>
                <a:ea typeface="Lato"/>
                <a:cs typeface="Lato"/>
                <a:sym typeface="Lato"/>
              </a:rPr>
              <a:t>Green </a:t>
            </a:r>
            <a:r>
              <a:rPr lang="en-US" sz="1200" b="1" dirty="0">
                <a:solidFill>
                  <a:schemeClr val="bg1"/>
                </a:solidFill>
                <a:latin typeface="Lato"/>
                <a:ea typeface="Lato"/>
                <a:cs typeface="Lato"/>
                <a:sym typeface="Lato"/>
              </a:rPr>
              <a:t>New Deal </a:t>
            </a:r>
            <a:endParaRPr sz="1200" b="1" dirty="0">
              <a:solidFill>
                <a:schemeClr val="bg1"/>
              </a:solidFill>
              <a:latin typeface="Lato"/>
              <a:ea typeface="Lato"/>
              <a:cs typeface="Lato"/>
              <a:sym typeface="Lato"/>
            </a:endParaRPr>
          </a:p>
          <a:p>
            <a:pPr marL="317500" indent="0">
              <a:lnSpc>
                <a:spcPct val="115000"/>
              </a:lnSpc>
              <a:buSzPts val="1300"/>
              <a:buNone/>
            </a:pPr>
            <a:r>
              <a:rPr lang="en-US" sz="2100" dirty="0"/>
              <a:t> </a:t>
            </a:r>
            <a:endParaRPr sz="2100" dirty="0"/>
          </a:p>
          <a:p>
            <a:pPr marL="177800" indent="-38100">
              <a:lnSpc>
                <a:spcPct val="115000"/>
              </a:lnSpc>
              <a:buClr>
                <a:schemeClr val="dk1"/>
              </a:buClr>
              <a:buSzPts val="2100"/>
              <a:buNone/>
            </a:pPr>
            <a:endParaRPr dirty="0"/>
          </a:p>
          <a:p>
            <a:pPr marL="177800" indent="-38100">
              <a:buClr>
                <a:schemeClr val="dk1"/>
              </a:buClr>
              <a:buSzPts val="2100"/>
              <a:buNone/>
            </a:pPr>
            <a:endParaRPr dirty="0"/>
          </a:p>
        </p:txBody>
      </p:sp>
      <p:sp>
        <p:nvSpPr>
          <p:cNvPr id="302" name="Google Shape;302;p42"/>
          <p:cNvSpPr txBox="1"/>
          <p:nvPr/>
        </p:nvSpPr>
        <p:spPr>
          <a:xfrm>
            <a:off x="1524000" y="6462580"/>
            <a:ext cx="9144000" cy="395400"/>
          </a:xfrm>
          <a:prstGeom prst="rect">
            <a:avLst/>
          </a:prstGeom>
          <a:solidFill>
            <a:srgbClr val="9FC5E8"/>
          </a:solidFill>
          <a:ln>
            <a:noFill/>
          </a:ln>
        </p:spPr>
        <p:txBody>
          <a:bodyPr spcFirstLastPara="1" wrap="square" lIns="64275" tIns="64275" rIns="64275" bIns="64275" anchor="ctr" anchorCtr="0">
            <a:noAutofit/>
          </a:bodyPr>
          <a:lstStyle/>
          <a:p>
            <a:endParaRPr sz="1400" dirty="0">
              <a:latin typeface="Lato"/>
              <a:ea typeface="Lato"/>
              <a:cs typeface="Lato"/>
              <a:sym typeface="Lato"/>
            </a:endParaRPr>
          </a:p>
        </p:txBody>
      </p:sp>
      <p:pic>
        <p:nvPicPr>
          <p:cNvPr id="303" name="Google Shape;303;p42"/>
          <p:cNvPicPr preferRelativeResize="0"/>
          <p:nvPr/>
        </p:nvPicPr>
        <p:blipFill>
          <a:blip r:embed="rId3">
            <a:alphaModFix/>
          </a:blip>
          <a:stretch>
            <a:fillRect/>
          </a:stretch>
        </p:blipFill>
        <p:spPr>
          <a:xfrm>
            <a:off x="8478980" y="6450996"/>
            <a:ext cx="2039503" cy="446836"/>
          </a:xfrm>
          <a:prstGeom prst="rect">
            <a:avLst/>
          </a:prstGeom>
          <a:noFill/>
          <a:ln>
            <a:noFill/>
          </a:ln>
        </p:spPr>
      </p:pic>
      <p:pic>
        <p:nvPicPr>
          <p:cNvPr id="7" name="Google Shape;237;p36" descr="S:\Projects and Programs\Marketing\Green Power Marketing\Images - Green Power\Best Picture of Each Source\Solar, Brewery Complex.JPG"/>
          <p:cNvPicPr preferRelativeResize="0"/>
          <p:nvPr/>
        </p:nvPicPr>
        <p:blipFill rotWithShape="1">
          <a:blip r:embed="rId4">
            <a:alphaModFix/>
          </a:blip>
          <a:srcRect/>
          <a:stretch/>
        </p:blipFill>
        <p:spPr>
          <a:xfrm>
            <a:off x="8113988" y="2001101"/>
            <a:ext cx="1706811" cy="1280160"/>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9152" y="4097735"/>
            <a:ext cx="2878849" cy="1957617"/>
          </a:xfrm>
          <a:prstGeom prst="rect">
            <a:avLst/>
          </a:prstGeom>
        </p:spPr>
      </p:pic>
    </p:spTree>
    <p:extLst>
      <p:ext uri="{BB962C8B-B14F-4D97-AF65-F5344CB8AC3E}">
        <p14:creationId xmlns:p14="http://schemas.microsoft.com/office/powerpoint/2010/main" val="19088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47"/>
          <p:cNvSpPr txBox="1">
            <a:spLocks noGrp="1"/>
          </p:cNvSpPr>
          <p:nvPr>
            <p:ph type="title"/>
          </p:nvPr>
        </p:nvSpPr>
        <p:spPr>
          <a:xfrm>
            <a:off x="782873" y="935336"/>
            <a:ext cx="9144000" cy="780300"/>
          </a:xfrm>
          <a:prstGeom prst="rect">
            <a:avLst/>
          </a:prstGeom>
          <a:noFill/>
          <a:ln>
            <a:noFill/>
          </a:ln>
        </p:spPr>
        <p:txBody>
          <a:bodyPr spcFirstLastPara="1" vert="horz" wrap="square" lIns="64275" tIns="32125" rIns="64275" bIns="32125" rtlCol="0" anchor="ctr" anchorCtr="0">
            <a:noAutofit/>
          </a:bodyPr>
          <a:lstStyle/>
          <a:p>
            <a:pPr algn="ctr">
              <a:lnSpc>
                <a:spcPct val="85000"/>
              </a:lnSpc>
              <a:spcBef>
                <a:spcPts val="0"/>
              </a:spcBef>
              <a:buClr>
                <a:schemeClr val="lt1"/>
              </a:buClr>
              <a:buSzPts val="3600"/>
            </a:pPr>
            <a:r>
              <a:rPr lang="en-US" dirty="0">
                <a:solidFill>
                  <a:schemeClr val="lt1"/>
                </a:solidFill>
                <a:latin typeface="Lato"/>
                <a:ea typeface="Lato"/>
                <a:cs typeface="Lato"/>
                <a:sym typeface="Lato"/>
              </a:rPr>
              <a:t>Why Equity Matters</a:t>
            </a:r>
            <a:endParaRPr dirty="0">
              <a:solidFill>
                <a:schemeClr val="lt1"/>
              </a:solidFill>
              <a:latin typeface="Lato"/>
              <a:ea typeface="Lato"/>
              <a:cs typeface="Lato"/>
              <a:sym typeface="Lato"/>
            </a:endParaRPr>
          </a:p>
        </p:txBody>
      </p:sp>
      <p:sp>
        <p:nvSpPr>
          <p:cNvPr id="362" name="Google Shape;362;p47"/>
          <p:cNvSpPr txBox="1"/>
          <p:nvPr/>
        </p:nvSpPr>
        <p:spPr>
          <a:xfrm>
            <a:off x="466582" y="2150079"/>
            <a:ext cx="10262376" cy="5684400"/>
          </a:xfrm>
          <a:prstGeom prst="rect">
            <a:avLst/>
          </a:prstGeom>
          <a:noFill/>
          <a:ln>
            <a:noFill/>
          </a:ln>
        </p:spPr>
        <p:txBody>
          <a:bodyPr spcFirstLastPara="1" wrap="square" lIns="64275" tIns="32125" rIns="64275" bIns="32125" anchor="t" anchorCtr="0">
            <a:noAutofit/>
          </a:bodyPr>
          <a:lstStyle/>
          <a:p>
            <a:pPr>
              <a:buClr>
                <a:srgbClr val="000000"/>
              </a:buClr>
              <a:buSzPts val="2000"/>
            </a:pPr>
            <a:r>
              <a:rPr lang="en-US" dirty="0">
                <a:latin typeface="Lato"/>
                <a:ea typeface="Lato"/>
                <a:cs typeface="Lato"/>
                <a:sym typeface="Lato"/>
              </a:rPr>
              <a:t>There is morality.  </a:t>
            </a:r>
            <a:r>
              <a:rPr lang="en-US" dirty="0">
                <a:latin typeface="Lato"/>
                <a:ea typeface="Lato"/>
                <a:cs typeface="Lato"/>
                <a:sym typeface="Lato"/>
              </a:rPr>
              <a:t>It matters how we treat our fellow beings, and what kind of world we leave for those who follow us</a:t>
            </a:r>
            <a:r>
              <a:rPr lang="en-US" dirty="0" smtClean="0">
                <a:latin typeface="Lato"/>
                <a:ea typeface="Lato"/>
                <a:cs typeface="Lato"/>
                <a:sym typeface="Lato"/>
              </a:rPr>
              <a:t>. Centrally</a:t>
            </a:r>
            <a:r>
              <a:rPr lang="en-US" dirty="0">
                <a:latin typeface="Lato"/>
                <a:ea typeface="Lato"/>
                <a:cs typeface="Lato"/>
                <a:sym typeface="Lato"/>
              </a:rPr>
              <a:t>, the Climate Crisis, like the Inequality Crisis, is one of </a:t>
            </a:r>
            <a:r>
              <a:rPr lang="en-US" b="1" dirty="0">
                <a:latin typeface="Lato"/>
                <a:ea typeface="Lato"/>
                <a:cs typeface="Lato"/>
                <a:sym typeface="Lato"/>
              </a:rPr>
              <a:t>exploitation</a:t>
            </a:r>
            <a:r>
              <a:rPr lang="en-US" dirty="0">
                <a:latin typeface="Lato"/>
                <a:ea typeface="Lato"/>
                <a:cs typeface="Lato"/>
                <a:sym typeface="Lato"/>
              </a:rPr>
              <a:t>.</a:t>
            </a:r>
            <a:endParaRPr dirty="0">
              <a:latin typeface="Lato"/>
              <a:ea typeface="Lato"/>
              <a:cs typeface="Lato"/>
              <a:sym typeface="Lato"/>
            </a:endParaRPr>
          </a:p>
          <a:p>
            <a:pPr>
              <a:buClr>
                <a:srgbClr val="000000"/>
              </a:buClr>
              <a:buSzPts val="2000"/>
            </a:pPr>
            <a:endParaRPr dirty="0">
              <a:latin typeface="Lato"/>
              <a:ea typeface="Lato"/>
              <a:cs typeface="Lato"/>
              <a:sym typeface="Lato"/>
            </a:endParaRPr>
          </a:p>
          <a:p>
            <a:pPr>
              <a:buClr>
                <a:srgbClr val="000000"/>
              </a:buClr>
              <a:buSzPts val="2000"/>
            </a:pPr>
            <a:r>
              <a:rPr lang="en-US" sz="2000" b="1" dirty="0">
                <a:latin typeface="Lato"/>
                <a:ea typeface="Lato"/>
                <a:cs typeface="Lato"/>
                <a:sym typeface="Lato"/>
              </a:rPr>
              <a:t>How did we get here?</a:t>
            </a:r>
          </a:p>
          <a:p>
            <a:pPr>
              <a:buClr>
                <a:srgbClr val="000000"/>
              </a:buClr>
              <a:buSzPts val="2000"/>
            </a:pPr>
            <a:endParaRPr lang="en-US" dirty="0">
              <a:latin typeface="Lato"/>
              <a:ea typeface="Lato"/>
              <a:cs typeface="Lato"/>
              <a:sym typeface="Lato"/>
            </a:endParaRPr>
          </a:p>
          <a:p>
            <a:pPr>
              <a:buClr>
                <a:srgbClr val="000000"/>
              </a:buClr>
              <a:buSzPts val="2000"/>
            </a:pPr>
            <a:r>
              <a:rPr lang="en-US" dirty="0">
                <a:latin typeface="Lato"/>
                <a:ea typeface="Lato"/>
                <a:cs typeface="Lato"/>
                <a:sym typeface="Lato"/>
              </a:rPr>
              <a:t>Our economic </a:t>
            </a:r>
            <a:r>
              <a:rPr lang="en-US" dirty="0">
                <a:latin typeface="Lato"/>
                <a:ea typeface="Lato"/>
                <a:cs typeface="Lato"/>
                <a:sym typeface="Lato"/>
              </a:rPr>
              <a:t>models </a:t>
            </a:r>
            <a:r>
              <a:rPr lang="en-US" b="1" dirty="0">
                <a:latin typeface="Lato"/>
                <a:ea typeface="Lato"/>
                <a:cs typeface="Lato"/>
                <a:sym typeface="Lato"/>
              </a:rPr>
              <a:t>minimize</a:t>
            </a:r>
            <a:r>
              <a:rPr lang="en-US" dirty="0">
                <a:latin typeface="Lato"/>
                <a:ea typeface="Lato"/>
                <a:cs typeface="Lato"/>
                <a:sym typeface="Lato"/>
              </a:rPr>
              <a:t> </a:t>
            </a:r>
            <a:r>
              <a:rPr lang="en-US" dirty="0">
                <a:latin typeface="Lato"/>
                <a:ea typeface="Lato"/>
                <a:cs typeface="Lato"/>
                <a:sym typeface="Lato"/>
              </a:rPr>
              <a:t>the costs of exploitation – whether it is of lands, air, water, wildlife, or people.  Individuals have built immense power precisely because of their non-sustainable </a:t>
            </a:r>
            <a:r>
              <a:rPr lang="en-US" dirty="0">
                <a:latin typeface="Lato"/>
                <a:ea typeface="Lato"/>
                <a:cs typeface="Lato"/>
                <a:sym typeface="Lato"/>
              </a:rPr>
              <a:t>practices. There is little to no elite political will to stop these exploitative practices.  </a:t>
            </a:r>
            <a:endParaRPr dirty="0">
              <a:latin typeface="Lato"/>
              <a:ea typeface="Lato"/>
              <a:cs typeface="Lato"/>
              <a:sym typeface="Lato"/>
            </a:endParaRPr>
          </a:p>
          <a:p>
            <a:pPr lvl="0">
              <a:buSzPts val="2000"/>
            </a:pPr>
            <a:endParaRPr dirty="0">
              <a:solidFill>
                <a:srgbClr val="000000"/>
              </a:solidFill>
              <a:latin typeface="Lato"/>
              <a:ea typeface="Lato"/>
              <a:cs typeface="Lato"/>
              <a:sym typeface="Lato"/>
            </a:endParaRPr>
          </a:p>
          <a:p>
            <a:pPr>
              <a:buClr>
                <a:srgbClr val="000000"/>
              </a:buClr>
              <a:buSzPts val="2000"/>
            </a:pPr>
            <a:r>
              <a:rPr lang="en-US" sz="2000" b="1" dirty="0">
                <a:solidFill>
                  <a:srgbClr val="00B050"/>
                </a:solidFill>
                <a:latin typeface="Lato"/>
                <a:ea typeface="Lato"/>
                <a:cs typeface="Lato"/>
                <a:sym typeface="Lato"/>
              </a:rPr>
              <a:t>How do we change this model?</a:t>
            </a:r>
          </a:p>
          <a:p>
            <a:pPr>
              <a:buClr>
                <a:srgbClr val="000000"/>
              </a:buClr>
              <a:buSzPts val="2000"/>
            </a:pPr>
            <a:endParaRPr lang="en-US" dirty="0">
              <a:latin typeface="Lato"/>
              <a:ea typeface="Lato"/>
              <a:cs typeface="Lato"/>
              <a:sym typeface="Lato"/>
            </a:endParaRPr>
          </a:p>
          <a:p>
            <a:pPr>
              <a:buClr>
                <a:srgbClr val="000000"/>
              </a:buClr>
              <a:buSzPts val="2000"/>
            </a:pPr>
            <a:r>
              <a:rPr lang="en-US" dirty="0">
                <a:latin typeface="Lato"/>
                <a:ea typeface="Lato"/>
                <a:cs typeface="Lato"/>
                <a:sym typeface="Lato"/>
              </a:rPr>
              <a:t>By building a multigenerational </a:t>
            </a:r>
            <a:r>
              <a:rPr lang="en-US" b="1" dirty="0">
                <a:latin typeface="Lato"/>
                <a:ea typeface="Lato"/>
                <a:cs typeface="Lato"/>
                <a:sym typeface="Lato"/>
              </a:rPr>
              <a:t>grassroots movement </a:t>
            </a:r>
            <a:r>
              <a:rPr lang="en-US" dirty="0">
                <a:latin typeface="Lato"/>
                <a:ea typeface="Lato"/>
                <a:cs typeface="Lato"/>
                <a:sym typeface="Lato"/>
              </a:rPr>
              <a:t>to create the political will through public pressure and the voting booth.</a:t>
            </a:r>
            <a:endParaRPr dirty="0">
              <a:latin typeface="Lato"/>
              <a:ea typeface="Lato"/>
              <a:cs typeface="Lato"/>
              <a:sym typeface="Lato"/>
            </a:endParaRPr>
          </a:p>
          <a:p>
            <a:pPr>
              <a:buClr>
                <a:srgbClr val="000000"/>
              </a:buClr>
              <a:buSzPts val="2000"/>
            </a:pPr>
            <a:endParaRPr dirty="0">
              <a:latin typeface="Lato"/>
              <a:ea typeface="Lato"/>
              <a:cs typeface="Lato"/>
              <a:sym typeface="Lato"/>
            </a:endParaRPr>
          </a:p>
          <a:p>
            <a:pPr>
              <a:buClr>
                <a:srgbClr val="000000"/>
              </a:buClr>
              <a:buSzPts val="2000"/>
            </a:pPr>
            <a:r>
              <a:rPr lang="en-US" dirty="0">
                <a:latin typeface="Lato"/>
                <a:ea typeface="Lato"/>
                <a:cs typeface="Lato"/>
                <a:sym typeface="Lato"/>
              </a:rPr>
              <a:t>We must stop treating people, lands, air, water as disposable – we need a just transition to a sustainable economy.</a:t>
            </a:r>
            <a:endParaRPr dirty="0">
              <a:latin typeface="Lato"/>
              <a:ea typeface="Lato"/>
              <a:cs typeface="Lato"/>
              <a:sym typeface="Lato"/>
            </a:endParaRPr>
          </a:p>
        </p:txBody>
      </p:sp>
      <p:pic>
        <p:nvPicPr>
          <p:cNvPr id="364" name="Google Shape;364;p47"/>
          <p:cNvPicPr preferRelativeResize="0"/>
          <p:nvPr/>
        </p:nvPicPr>
        <p:blipFill>
          <a:blip r:embed="rId3">
            <a:alphaModFix/>
          </a:blip>
          <a:stretch>
            <a:fillRect/>
          </a:stretch>
        </p:blipFill>
        <p:spPr>
          <a:xfrm>
            <a:off x="8478980" y="6450996"/>
            <a:ext cx="2039503" cy="446836"/>
          </a:xfrm>
          <a:prstGeom prst="rect">
            <a:avLst/>
          </a:prstGeom>
          <a:noFill/>
          <a:ln>
            <a:noFill/>
          </a:ln>
        </p:spPr>
      </p:pic>
    </p:spTree>
    <p:extLst>
      <p:ext uri="{BB962C8B-B14F-4D97-AF65-F5344CB8AC3E}">
        <p14:creationId xmlns:p14="http://schemas.microsoft.com/office/powerpoint/2010/main" val="274096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62">
                                            <p:txEl>
                                              <p:pRg st="6" end="6"/>
                                            </p:txEl>
                                          </p:spTgt>
                                        </p:tgtEl>
                                        <p:attrNameLst>
                                          <p:attrName>style.visibility</p:attrName>
                                        </p:attrNameLst>
                                      </p:cBhvr>
                                      <p:to>
                                        <p:strVal val="visible"/>
                                      </p:to>
                                    </p:set>
                                    <p:anim calcmode="lin" valueType="num">
                                      <p:cBhvr>
                                        <p:cTn id="17" dur="500" fill="hold"/>
                                        <p:tgtEl>
                                          <p:spTgt spid="362">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362">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362">
                                            <p:txEl>
                                              <p:pRg st="6" end="6"/>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62">
                                            <p:txEl>
                                              <p:pRg st="8" end="8"/>
                                            </p:txEl>
                                          </p:spTgt>
                                        </p:tgtEl>
                                        <p:attrNameLst>
                                          <p:attrName>style.visibility</p:attrName>
                                        </p:attrNameLst>
                                      </p:cBhvr>
                                      <p:to>
                                        <p:strVal val="visible"/>
                                      </p:to>
                                    </p:set>
                                    <p:anim calcmode="lin" valueType="num">
                                      <p:cBhvr>
                                        <p:cTn id="22" dur="500" fill="hold"/>
                                        <p:tgtEl>
                                          <p:spTgt spid="362">
                                            <p:txEl>
                                              <p:pRg st="8" end="8"/>
                                            </p:txEl>
                                          </p:spTgt>
                                        </p:tgtEl>
                                        <p:attrNameLst>
                                          <p:attrName>ppt_w</p:attrName>
                                        </p:attrNameLst>
                                      </p:cBhvr>
                                      <p:tavLst>
                                        <p:tav tm="0">
                                          <p:val>
                                            <p:fltVal val="0"/>
                                          </p:val>
                                        </p:tav>
                                        <p:tav tm="100000">
                                          <p:val>
                                            <p:strVal val="#ppt_w"/>
                                          </p:val>
                                        </p:tav>
                                      </p:tavLst>
                                    </p:anim>
                                    <p:anim calcmode="lin" valueType="num">
                                      <p:cBhvr>
                                        <p:cTn id="23" dur="500" fill="hold"/>
                                        <p:tgtEl>
                                          <p:spTgt spid="362">
                                            <p:txEl>
                                              <p:pRg st="8" end="8"/>
                                            </p:txEl>
                                          </p:spTgt>
                                        </p:tgtEl>
                                        <p:attrNameLst>
                                          <p:attrName>ppt_h</p:attrName>
                                        </p:attrNameLst>
                                      </p:cBhvr>
                                      <p:tavLst>
                                        <p:tav tm="0">
                                          <p:val>
                                            <p:fltVal val="0"/>
                                          </p:val>
                                        </p:tav>
                                        <p:tav tm="100000">
                                          <p:val>
                                            <p:strVal val="#ppt_h"/>
                                          </p:val>
                                        </p:tav>
                                      </p:tavLst>
                                    </p:anim>
                                    <p:animEffect transition="in" filter="fade">
                                      <p:cBhvr>
                                        <p:cTn id="24" dur="500"/>
                                        <p:tgtEl>
                                          <p:spTgt spid="362">
                                            <p:txEl>
                                              <p:pRg st="8" end="8"/>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62">
                                            <p:txEl>
                                              <p:pRg st="10" end="10"/>
                                            </p:txEl>
                                          </p:spTgt>
                                        </p:tgtEl>
                                        <p:attrNameLst>
                                          <p:attrName>style.visibility</p:attrName>
                                        </p:attrNameLst>
                                      </p:cBhvr>
                                      <p:to>
                                        <p:strVal val="visible"/>
                                      </p:to>
                                    </p:set>
                                    <p:anim calcmode="lin" valueType="num">
                                      <p:cBhvr>
                                        <p:cTn id="27" dur="500" fill="hold"/>
                                        <p:tgtEl>
                                          <p:spTgt spid="362">
                                            <p:txEl>
                                              <p:pRg st="10" end="10"/>
                                            </p:txEl>
                                          </p:spTgt>
                                        </p:tgtEl>
                                        <p:attrNameLst>
                                          <p:attrName>ppt_w</p:attrName>
                                        </p:attrNameLst>
                                      </p:cBhvr>
                                      <p:tavLst>
                                        <p:tav tm="0">
                                          <p:val>
                                            <p:fltVal val="0"/>
                                          </p:val>
                                        </p:tav>
                                        <p:tav tm="100000">
                                          <p:val>
                                            <p:strVal val="#ppt_w"/>
                                          </p:val>
                                        </p:tav>
                                      </p:tavLst>
                                    </p:anim>
                                    <p:anim calcmode="lin" valueType="num">
                                      <p:cBhvr>
                                        <p:cTn id="28" dur="500" fill="hold"/>
                                        <p:tgtEl>
                                          <p:spTgt spid="362">
                                            <p:txEl>
                                              <p:pRg st="10" end="10"/>
                                            </p:txEl>
                                          </p:spTgt>
                                        </p:tgtEl>
                                        <p:attrNameLst>
                                          <p:attrName>ppt_h</p:attrName>
                                        </p:attrNameLst>
                                      </p:cBhvr>
                                      <p:tavLst>
                                        <p:tav tm="0">
                                          <p:val>
                                            <p:fltVal val="0"/>
                                          </p:val>
                                        </p:tav>
                                        <p:tav tm="100000">
                                          <p:val>
                                            <p:strVal val="#ppt_h"/>
                                          </p:val>
                                        </p:tav>
                                      </p:tavLst>
                                    </p:anim>
                                    <p:animEffect transition="in" filter="fade">
                                      <p:cBhvr>
                                        <p:cTn id="29" dur="500"/>
                                        <p:tgtEl>
                                          <p:spTgt spid="36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45"/>
          <p:cNvSpPr txBox="1">
            <a:spLocks noGrp="1"/>
          </p:cNvSpPr>
          <p:nvPr>
            <p:ph type="title"/>
          </p:nvPr>
        </p:nvSpPr>
        <p:spPr>
          <a:xfrm>
            <a:off x="681941" y="843269"/>
            <a:ext cx="8321100" cy="780300"/>
          </a:xfrm>
          <a:prstGeom prst="rect">
            <a:avLst/>
          </a:prstGeom>
          <a:noFill/>
          <a:ln>
            <a:noFill/>
          </a:ln>
        </p:spPr>
        <p:txBody>
          <a:bodyPr spcFirstLastPara="1" vert="horz" wrap="square" lIns="64275" tIns="32125" rIns="64275" bIns="32125" rtlCol="0" anchor="ctr" anchorCtr="0">
            <a:noAutofit/>
          </a:bodyPr>
          <a:lstStyle/>
          <a:p>
            <a:pPr algn="ctr">
              <a:lnSpc>
                <a:spcPct val="85000"/>
              </a:lnSpc>
              <a:spcBef>
                <a:spcPts val="0"/>
              </a:spcBef>
              <a:buClr>
                <a:schemeClr val="lt1"/>
              </a:buClr>
              <a:buSzPts val="3600"/>
            </a:pPr>
            <a:r>
              <a:rPr lang="en-US" dirty="0">
                <a:solidFill>
                  <a:schemeClr val="lt1"/>
                </a:solidFill>
                <a:latin typeface="Lato"/>
                <a:ea typeface="Lato"/>
                <a:cs typeface="Lato"/>
                <a:sym typeface="Lato"/>
              </a:rPr>
              <a:t>Building a Movement Across Coalitions</a:t>
            </a:r>
            <a:endParaRPr dirty="0">
              <a:solidFill>
                <a:schemeClr val="lt1"/>
              </a:solidFill>
              <a:latin typeface="Lato"/>
              <a:ea typeface="Lato"/>
              <a:cs typeface="Lato"/>
              <a:sym typeface="Lato"/>
            </a:endParaRPr>
          </a:p>
        </p:txBody>
      </p:sp>
      <p:pic>
        <p:nvPicPr>
          <p:cNvPr id="335" name="Google Shape;335;p45"/>
          <p:cNvPicPr preferRelativeResize="0"/>
          <p:nvPr/>
        </p:nvPicPr>
        <p:blipFill rotWithShape="1">
          <a:blip r:embed="rId3">
            <a:alphaModFix/>
          </a:blip>
          <a:srcRect/>
          <a:stretch/>
        </p:blipFill>
        <p:spPr>
          <a:xfrm>
            <a:off x="2724657" y="1955324"/>
            <a:ext cx="2460801" cy="2327312"/>
          </a:xfrm>
          <a:prstGeom prst="rect">
            <a:avLst/>
          </a:prstGeom>
          <a:noFill/>
          <a:ln>
            <a:noFill/>
          </a:ln>
        </p:spPr>
      </p:pic>
      <p:pic>
        <p:nvPicPr>
          <p:cNvPr id="336" name="Google Shape;336;p45"/>
          <p:cNvPicPr preferRelativeResize="0"/>
          <p:nvPr/>
        </p:nvPicPr>
        <p:blipFill rotWithShape="1">
          <a:blip r:embed="rId4">
            <a:alphaModFix/>
          </a:blip>
          <a:srcRect/>
          <a:stretch/>
        </p:blipFill>
        <p:spPr>
          <a:xfrm>
            <a:off x="6495646" y="1524590"/>
            <a:ext cx="3246848" cy="2164037"/>
          </a:xfrm>
          <a:prstGeom prst="rect">
            <a:avLst/>
          </a:prstGeom>
          <a:noFill/>
          <a:ln>
            <a:noFill/>
          </a:ln>
        </p:spPr>
      </p:pic>
      <p:sp>
        <p:nvSpPr>
          <p:cNvPr id="337" name="Google Shape;337;p45"/>
          <p:cNvSpPr txBox="1"/>
          <p:nvPr/>
        </p:nvSpPr>
        <p:spPr>
          <a:xfrm>
            <a:off x="2209793" y="4297852"/>
            <a:ext cx="7975800" cy="1579800"/>
          </a:xfrm>
          <a:prstGeom prst="rect">
            <a:avLst/>
          </a:prstGeom>
          <a:noFill/>
          <a:ln>
            <a:noFill/>
          </a:ln>
        </p:spPr>
        <p:txBody>
          <a:bodyPr spcFirstLastPara="1" wrap="square" lIns="64275" tIns="32125" rIns="64275" bIns="32125" anchor="t" anchorCtr="0">
            <a:noAutofit/>
          </a:bodyPr>
          <a:lstStyle/>
          <a:p>
            <a:pPr>
              <a:buClr>
                <a:srgbClr val="000000"/>
              </a:buClr>
              <a:buSzPts val="2000"/>
            </a:pPr>
            <a:r>
              <a:rPr lang="en-US" sz="2500" i="1" dirty="0">
                <a:solidFill>
                  <a:srgbClr val="000000"/>
                </a:solidFill>
                <a:latin typeface="Lato"/>
                <a:ea typeface="Lato"/>
                <a:cs typeface="Lato"/>
                <a:sym typeface="Lato"/>
              </a:rPr>
              <a:t>“Our two biggest problems are climate change and income inequality. If we pit one against the other, neither will win.”</a:t>
            </a:r>
            <a:endParaRPr sz="2500" i="1" dirty="0">
              <a:solidFill>
                <a:srgbClr val="000000"/>
              </a:solidFill>
              <a:latin typeface="Lato"/>
              <a:ea typeface="Lato"/>
              <a:cs typeface="Lato"/>
              <a:sym typeface="Lato"/>
            </a:endParaRPr>
          </a:p>
          <a:p>
            <a:pPr>
              <a:buClr>
                <a:srgbClr val="000000"/>
              </a:buClr>
              <a:buSzPts val="2000"/>
            </a:pPr>
            <a:endParaRPr sz="2000" dirty="0">
              <a:solidFill>
                <a:srgbClr val="000000"/>
              </a:solidFill>
              <a:latin typeface="Lato"/>
              <a:ea typeface="Lato"/>
              <a:cs typeface="Lato"/>
              <a:sym typeface="Lato"/>
            </a:endParaRPr>
          </a:p>
          <a:p>
            <a:pPr algn="ctr">
              <a:buClr>
                <a:srgbClr val="000000"/>
              </a:buClr>
              <a:buSzPts val="2000"/>
            </a:pPr>
            <a:r>
              <a:rPr lang="en-US" sz="2000" dirty="0">
                <a:solidFill>
                  <a:srgbClr val="000000"/>
                </a:solidFill>
                <a:latin typeface="Lato"/>
                <a:ea typeface="Lato"/>
                <a:cs typeface="Lato"/>
                <a:sym typeface="Lato"/>
              </a:rPr>
              <a:t>- Michael </a:t>
            </a:r>
            <a:r>
              <a:rPr lang="en-US" sz="2000" dirty="0" err="1">
                <a:solidFill>
                  <a:srgbClr val="000000"/>
                </a:solidFill>
                <a:latin typeface="Lato"/>
                <a:ea typeface="Lato"/>
                <a:cs typeface="Lato"/>
                <a:sym typeface="Lato"/>
              </a:rPr>
              <a:t>Brune</a:t>
            </a:r>
            <a:r>
              <a:rPr lang="en-US" sz="2000" dirty="0">
                <a:solidFill>
                  <a:srgbClr val="000000"/>
                </a:solidFill>
                <a:latin typeface="Lato"/>
                <a:ea typeface="Lato"/>
                <a:cs typeface="Lato"/>
                <a:sym typeface="Lato"/>
              </a:rPr>
              <a:t>, Executive Director</a:t>
            </a:r>
            <a:r>
              <a:rPr lang="en-US" sz="2000" dirty="0">
                <a:solidFill>
                  <a:schemeClr val="bg1"/>
                </a:solidFill>
                <a:latin typeface="Lato"/>
                <a:ea typeface="Lato"/>
                <a:cs typeface="Lato"/>
                <a:sym typeface="Lato"/>
              </a:rPr>
              <a:t>, </a:t>
            </a:r>
            <a:r>
              <a:rPr lang="en-US" sz="2000" dirty="0">
                <a:solidFill>
                  <a:srgbClr val="000000"/>
                </a:solidFill>
                <a:latin typeface="Lato"/>
                <a:ea typeface="Lato"/>
                <a:cs typeface="Lato"/>
                <a:sym typeface="Lato"/>
              </a:rPr>
              <a:t>Sierra Club</a:t>
            </a:r>
            <a:endParaRPr sz="2000" dirty="0">
              <a:solidFill>
                <a:srgbClr val="000000"/>
              </a:solidFill>
              <a:latin typeface="Lato"/>
              <a:ea typeface="Lato"/>
              <a:cs typeface="Lato"/>
              <a:sym typeface="Lato"/>
            </a:endParaRPr>
          </a:p>
        </p:txBody>
      </p:sp>
      <p:sp>
        <p:nvSpPr>
          <p:cNvPr id="338" name="Google Shape;338;p45"/>
          <p:cNvSpPr txBox="1"/>
          <p:nvPr/>
        </p:nvSpPr>
        <p:spPr>
          <a:xfrm>
            <a:off x="1524000" y="6462580"/>
            <a:ext cx="9144000" cy="395400"/>
          </a:xfrm>
          <a:prstGeom prst="rect">
            <a:avLst/>
          </a:prstGeom>
          <a:solidFill>
            <a:srgbClr val="9FC5E8"/>
          </a:solidFill>
          <a:ln>
            <a:noFill/>
          </a:ln>
        </p:spPr>
        <p:txBody>
          <a:bodyPr spcFirstLastPara="1" wrap="square" lIns="64275" tIns="64275" rIns="64275" bIns="64275" anchor="ctr" anchorCtr="0">
            <a:noAutofit/>
          </a:bodyPr>
          <a:lstStyle/>
          <a:p>
            <a:endParaRPr sz="1400" dirty="0">
              <a:latin typeface="Lato"/>
              <a:ea typeface="Lato"/>
              <a:cs typeface="Lato"/>
              <a:sym typeface="Lato"/>
            </a:endParaRPr>
          </a:p>
        </p:txBody>
      </p:sp>
      <p:pic>
        <p:nvPicPr>
          <p:cNvPr id="339" name="Google Shape;339;p45"/>
          <p:cNvPicPr preferRelativeResize="0"/>
          <p:nvPr/>
        </p:nvPicPr>
        <p:blipFill>
          <a:blip r:embed="rId5">
            <a:alphaModFix/>
          </a:blip>
          <a:stretch>
            <a:fillRect/>
          </a:stretch>
        </p:blipFill>
        <p:spPr>
          <a:xfrm>
            <a:off x="8478980" y="6450996"/>
            <a:ext cx="2039503" cy="446836"/>
          </a:xfrm>
          <a:prstGeom prst="rect">
            <a:avLst/>
          </a:prstGeom>
          <a:noFill/>
          <a:ln>
            <a:noFill/>
          </a:ln>
        </p:spPr>
      </p:pic>
      <p:sp>
        <p:nvSpPr>
          <p:cNvPr id="340" name="Google Shape;340;p45"/>
          <p:cNvSpPr txBox="1"/>
          <p:nvPr/>
        </p:nvSpPr>
        <p:spPr>
          <a:xfrm>
            <a:off x="6252578" y="3624838"/>
            <a:ext cx="4128600" cy="761100"/>
          </a:xfrm>
          <a:prstGeom prst="rect">
            <a:avLst/>
          </a:prstGeom>
          <a:noFill/>
          <a:ln>
            <a:noFill/>
          </a:ln>
        </p:spPr>
        <p:txBody>
          <a:bodyPr spcFirstLastPara="1" wrap="square" lIns="91425" tIns="91425" rIns="91425" bIns="91425" anchor="t" anchorCtr="0">
            <a:noAutofit/>
          </a:bodyPr>
          <a:lstStyle/>
          <a:p>
            <a:r>
              <a:rPr lang="en-US" dirty="0">
                <a:solidFill>
                  <a:schemeClr val="dk1"/>
                </a:solidFill>
                <a:latin typeface="Lato"/>
                <a:ea typeface="Lato"/>
                <a:cs typeface="Lato"/>
                <a:sym typeface="Lato"/>
              </a:rPr>
              <a:t>Automatic Voter Registration Lobby Day, Jan 2018</a:t>
            </a:r>
            <a:endParaRPr dirty="0">
              <a:latin typeface="Lato"/>
              <a:ea typeface="Lato"/>
              <a:cs typeface="Lato"/>
              <a:sym typeface="Lato"/>
            </a:endParaRPr>
          </a:p>
        </p:txBody>
      </p:sp>
      <p:pic>
        <p:nvPicPr>
          <p:cNvPr id="2" name="Picture 1"/>
          <p:cNvPicPr>
            <a:picLocks noChangeAspect="1"/>
          </p:cNvPicPr>
          <p:nvPr/>
        </p:nvPicPr>
        <p:blipFill>
          <a:blip r:embed="rId6"/>
          <a:stretch>
            <a:fillRect/>
          </a:stretch>
        </p:blipFill>
        <p:spPr>
          <a:xfrm>
            <a:off x="250874" y="2299081"/>
            <a:ext cx="1958919" cy="1958919"/>
          </a:xfrm>
          <a:prstGeom prst="rect">
            <a:avLst/>
          </a:prstGeom>
        </p:spPr>
      </p:pic>
    </p:spTree>
    <p:extLst>
      <p:ext uri="{BB962C8B-B14F-4D97-AF65-F5344CB8AC3E}">
        <p14:creationId xmlns:p14="http://schemas.microsoft.com/office/powerpoint/2010/main" val="348556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3669</TotalTime>
  <Words>1036</Words>
  <Application>Microsoft Office PowerPoint</Application>
  <PresentationFormat>Widescreen</PresentationFormat>
  <Paragraphs>104</Paragraphs>
  <Slides>20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ITCFranklinGothicStd-Book</vt:lpstr>
      <vt:lpstr>Lato</vt:lpstr>
      <vt:lpstr>Trebuchet MS</vt:lpstr>
      <vt:lpstr>Berlin</vt:lpstr>
      <vt:lpstr>Climate (In) Justice</vt:lpstr>
      <vt:lpstr>Introduction – Natascha Finnerty</vt:lpstr>
      <vt:lpstr>Call to Action – 12 – now 11 Years</vt:lpstr>
      <vt:lpstr>State is not moving fast enough</vt:lpstr>
      <vt:lpstr>PowerPoint Presentation</vt:lpstr>
      <vt:lpstr>Climate change in Mass</vt:lpstr>
      <vt:lpstr>The Solutions</vt:lpstr>
      <vt:lpstr>Why Equity Matters</vt:lpstr>
      <vt:lpstr>Building a Movement Across Coalitions</vt:lpstr>
      <vt:lpstr>Your health and life expectancy is  dependent on your zip code</vt:lpstr>
      <vt:lpstr>PowerPoint Presentation</vt:lpstr>
      <vt:lpstr>PowerPoint Presentation</vt:lpstr>
      <vt:lpstr>SAO – MethaneSat project</vt:lpstr>
      <vt:lpstr>Dr. Nathan Phillips, BU</vt:lpstr>
      <vt:lpstr>Lessons from the 2018 Merrimack Valley Gas Fires</vt:lpstr>
      <vt:lpstr>THREE TOWNS, THREE DIFFERENT DEMOGRAPHICS </vt:lpstr>
      <vt:lpstr>CHANGE IN THE DEFINITION OF A DISASTER</vt:lpstr>
      <vt:lpstr>The lack of financial resources</vt:lpstr>
      <vt:lpstr>There was a strong difference between “inconvenient” and “debilitating.”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(In) Justice</dc:title>
  <dc:creator>Natascha Finnerty</dc:creator>
  <cp:lastModifiedBy>Natascha Finnerty</cp:lastModifiedBy>
  <cp:revision>34</cp:revision>
  <dcterms:created xsi:type="dcterms:W3CDTF">2020-03-25T02:58:12Z</dcterms:created>
  <dcterms:modified xsi:type="dcterms:W3CDTF">2020-03-27T16:08:12Z</dcterms:modified>
</cp:coreProperties>
</file>