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3" r:id="rId5"/>
    <p:sldId id="259" r:id="rId6"/>
    <p:sldId id="260" r:id="rId7"/>
    <p:sldId id="261" r:id="rId8"/>
    <p:sldId id="262" r:id="rId9"/>
    <p:sldId id="266" r:id="rId10"/>
    <p:sldId id="275" r:id="rId11"/>
    <p:sldId id="264" r:id="rId12"/>
    <p:sldId id="267" r:id="rId13"/>
    <p:sldId id="265" r:id="rId14"/>
    <p:sldId id="276" r:id="rId15"/>
    <p:sldId id="268"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37" y="-3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A8D21A20-9DDC-4AC5-974E-CD9B36DE8456}"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5C25F56-2E46-4A5B-9940-52DFC80598A2}" type="slidenum">
              <a:rPr lang="en-US" smtClean="0"/>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D21A20-9DDC-4AC5-974E-CD9B36DE8456}"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C25F56-2E46-4A5B-9940-52DFC80598A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D21A20-9DDC-4AC5-974E-CD9B36DE8456}"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C25F56-2E46-4A5B-9940-52DFC80598A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D21A20-9DDC-4AC5-974E-CD9B36DE8456}" type="datetimeFigureOut">
              <a:rPr lang="en-US" smtClean="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C25F56-2E46-4A5B-9940-52DFC80598A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A8D21A20-9DDC-4AC5-974E-CD9B36DE8456}" type="datetimeFigureOut">
              <a:rPr lang="en-US" smtClean="0"/>
              <a:t>4/23/2020</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5C25F56-2E46-4A5B-9940-52DFC80598A2}" type="slidenum">
              <a:rPr lang="en-US" smtClean="0"/>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D21A20-9DDC-4AC5-974E-CD9B36DE8456}" type="datetimeFigureOut">
              <a:rPr lang="en-US" smtClean="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C25F56-2E46-4A5B-9940-52DFC80598A2}"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8D21A20-9DDC-4AC5-974E-CD9B36DE8456}" type="datetimeFigureOut">
              <a:rPr lang="en-US" smtClean="0"/>
              <a:t>4/23/2020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5C25F56-2E46-4A5B-9940-52DFC80598A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D21A20-9DDC-4AC5-974E-CD9B36DE8456}" type="datetimeFigureOut">
              <a:rPr lang="en-US" smtClean="0"/>
              <a:t>4/23/2020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5C25F56-2E46-4A5B-9940-52DFC80598A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A8D21A20-9DDC-4AC5-974E-CD9B36DE8456}" type="datetimeFigureOut">
              <a:rPr lang="en-US" smtClean="0"/>
              <a:t>4/23/2020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5C25F56-2E46-4A5B-9940-52DFC80598A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8D21A20-9DDC-4AC5-974E-CD9B36DE8456}" type="datetimeFigureOut">
              <a:rPr lang="en-US" smtClean="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C25F56-2E46-4A5B-9940-52DFC80598A2}" type="slidenum">
              <a:rPr lang="en-US" smtClean="0"/>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A8D21A20-9DDC-4AC5-974E-CD9B36DE8456}" type="datetimeFigureOut">
              <a:rPr lang="en-US" smtClean="0"/>
              <a:t>4/23/2020</a:t>
            </a:fld>
            <a:endParaRPr lang="en-US" dirty="0"/>
          </a:p>
        </p:txBody>
      </p:sp>
      <p:sp>
        <p:nvSpPr>
          <p:cNvPr id="7" name="Slide Number Placeholder 6"/>
          <p:cNvSpPr>
            <a:spLocks noGrp="1"/>
          </p:cNvSpPr>
          <p:nvPr>
            <p:ph type="sldNum" sz="quarter" idx="12"/>
          </p:nvPr>
        </p:nvSpPr>
        <p:spPr/>
        <p:txBody>
          <a:bodyPr/>
          <a:lstStyle/>
          <a:p>
            <a:fld id="{F5C25F56-2E46-4A5B-9940-52DFC80598A2}" type="slidenum">
              <a:rPr lang="en-US" smtClean="0"/>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8D21A20-9DDC-4AC5-974E-CD9B36DE8456}" type="datetimeFigureOut">
              <a:rPr lang="en-US" smtClean="0"/>
              <a:t>4/23/2020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5C25F56-2E46-4A5B-9940-52DFC80598A2}" type="slidenum">
              <a:rPr lang="en-US" smtClean="0"/>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1400" dirty="0" smtClean="0"/>
              <a:t>Adapted from beacon health options</a:t>
            </a:r>
            <a:endParaRPr lang="en-US" sz="1400" dirty="0"/>
          </a:p>
        </p:txBody>
      </p:sp>
      <p:sp>
        <p:nvSpPr>
          <p:cNvPr id="2" name="Title 1"/>
          <p:cNvSpPr>
            <a:spLocks noGrp="1"/>
          </p:cNvSpPr>
          <p:nvPr>
            <p:ph type="ctrTitle"/>
          </p:nvPr>
        </p:nvSpPr>
        <p:spPr/>
        <p:txBody>
          <a:bodyPr/>
          <a:lstStyle/>
          <a:p>
            <a:r>
              <a:rPr lang="en-US" sz="2800" dirty="0" smtClean="0"/>
              <a:t>Adverse childhood experiences and their Outcomes</a:t>
            </a:r>
            <a:endParaRPr lang="en-US" sz="2800" dirty="0"/>
          </a:p>
        </p:txBody>
      </p:sp>
    </p:spTree>
    <p:extLst>
      <p:ext uri="{BB962C8B-B14F-4D97-AF65-F5344CB8AC3E}">
        <p14:creationId xmlns:p14="http://schemas.microsoft.com/office/powerpoint/2010/main" val="3125009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normAutofit/>
          </a:bodyPr>
          <a:lstStyle/>
          <a:p>
            <a:r>
              <a:rPr lang="en-US" sz="2800" dirty="0" smtClean="0"/>
              <a:t>Higher ACE scores increase the likelihood of suboptimal mental and physical health outcomes into adulthood</a:t>
            </a:r>
            <a:endParaRPr lang="en-US" sz="2800" dirty="0"/>
          </a:p>
        </p:txBody>
      </p:sp>
    </p:spTree>
    <p:extLst>
      <p:ext uri="{BB962C8B-B14F-4D97-AF65-F5344CB8AC3E}">
        <p14:creationId xmlns:p14="http://schemas.microsoft.com/office/powerpoint/2010/main" val="25538704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normAutofit/>
          </a:bodyPr>
          <a:lstStyle/>
          <a:p>
            <a:r>
              <a:rPr lang="en-US" sz="2800" dirty="0" smtClean="0"/>
              <a:t>If the U.S. health care delivery system fails to address childhood trauma, today’s children will remain at higher risk to suffer chronic diseases and mental illness resulting in both reduced quality of life and increased care costs for these individuals</a:t>
            </a:r>
          </a:p>
        </p:txBody>
      </p:sp>
    </p:spTree>
    <p:extLst>
      <p:ext uri="{BB962C8B-B14F-4D97-AF65-F5344CB8AC3E}">
        <p14:creationId xmlns:p14="http://schemas.microsoft.com/office/powerpoint/2010/main" val="872646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normAutofit/>
          </a:bodyPr>
          <a:lstStyle/>
          <a:p>
            <a:r>
              <a:rPr lang="en-US" sz="2800" dirty="0"/>
              <a:t>Abused and neglected children are at least 25% more likely to experience problems such as delinquency, teen pregnancy, and low academic </a:t>
            </a:r>
            <a:r>
              <a:rPr lang="en-US" sz="2800" dirty="0" smtClean="0"/>
              <a:t>achievement</a:t>
            </a:r>
            <a:endParaRPr lang="en-US" sz="2800" dirty="0"/>
          </a:p>
        </p:txBody>
      </p:sp>
    </p:spTree>
    <p:extLst>
      <p:ext uri="{BB962C8B-B14F-4D97-AF65-F5344CB8AC3E}">
        <p14:creationId xmlns:p14="http://schemas.microsoft.com/office/powerpoint/2010/main" val="16293036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normAutofit/>
          </a:bodyPr>
          <a:lstStyle/>
          <a:p>
            <a:r>
              <a:rPr lang="en-US" sz="2800" dirty="0" smtClean="0"/>
              <a:t>Individuals with 4 or more adverse experiences reported a four-fold increase in depression when compared to those with no reported ACEs.</a:t>
            </a:r>
          </a:p>
        </p:txBody>
      </p:sp>
    </p:spTree>
    <p:extLst>
      <p:ext uri="{BB962C8B-B14F-4D97-AF65-F5344CB8AC3E}">
        <p14:creationId xmlns:p14="http://schemas.microsoft.com/office/powerpoint/2010/main" val="11860791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normAutofit/>
          </a:bodyPr>
          <a:lstStyle/>
          <a:p>
            <a:r>
              <a:rPr lang="en-US" sz="2800" dirty="0" smtClean="0"/>
              <a:t>The presence of 4 or more adverse childhood events have been significantly correlated with:</a:t>
            </a:r>
          </a:p>
          <a:p>
            <a:pPr lvl="1"/>
            <a:r>
              <a:rPr lang="en-US" dirty="0"/>
              <a:t>I</a:t>
            </a:r>
            <a:r>
              <a:rPr lang="en-US" dirty="0" smtClean="0"/>
              <a:t>ncrease use and particularly with significant increases in alcoholism and injected drug use.</a:t>
            </a:r>
          </a:p>
        </p:txBody>
      </p:sp>
    </p:spTree>
    <p:extLst>
      <p:ext uri="{BB962C8B-B14F-4D97-AF65-F5344CB8AC3E}">
        <p14:creationId xmlns:p14="http://schemas.microsoft.com/office/powerpoint/2010/main" val="1686712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3" name="Content Placeholder 2"/>
          <p:cNvSpPr>
            <a:spLocks noGrp="1"/>
          </p:cNvSpPr>
          <p:nvPr>
            <p:ph idx="1"/>
          </p:nvPr>
        </p:nvSpPr>
        <p:spPr/>
        <p:txBody>
          <a:bodyPr>
            <a:normAutofit/>
          </a:bodyPr>
          <a:lstStyle/>
          <a:p>
            <a:r>
              <a:rPr lang="en-US" dirty="0" smtClean="0"/>
              <a:t>Overall poor health outcomes and high ACE scores have also been correlated with increases in:</a:t>
            </a:r>
          </a:p>
          <a:p>
            <a:pPr lvl="1"/>
            <a:r>
              <a:rPr lang="en-US" sz="2400" dirty="0" smtClean="0"/>
              <a:t>Obesity</a:t>
            </a:r>
            <a:endParaRPr lang="en-US" sz="2400" dirty="0"/>
          </a:p>
          <a:p>
            <a:pPr lvl="1"/>
            <a:r>
              <a:rPr lang="en-US" sz="2400" dirty="0" smtClean="0"/>
              <a:t>Diabetes</a:t>
            </a:r>
          </a:p>
          <a:p>
            <a:pPr lvl="1"/>
            <a:r>
              <a:rPr lang="en-US" sz="2400" dirty="0" smtClean="0"/>
              <a:t>Emphysema</a:t>
            </a:r>
          </a:p>
          <a:p>
            <a:pPr lvl="1"/>
            <a:r>
              <a:rPr lang="en-US" sz="2400" dirty="0" smtClean="0"/>
              <a:t>Hepatitis</a:t>
            </a:r>
          </a:p>
          <a:p>
            <a:pPr lvl="1"/>
            <a:r>
              <a:rPr lang="en-US" sz="2400" dirty="0" smtClean="0"/>
              <a:t>Sexually transmitted infections</a:t>
            </a:r>
            <a:endParaRPr lang="en-US" sz="2400" dirty="0"/>
          </a:p>
        </p:txBody>
      </p:sp>
    </p:spTree>
    <p:extLst>
      <p:ext uri="{BB962C8B-B14F-4D97-AF65-F5344CB8AC3E}">
        <p14:creationId xmlns:p14="http://schemas.microsoft.com/office/powerpoint/2010/main" val="39581236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Proactive identification</a:t>
            </a:r>
            <a:endParaRPr lang="en-US" dirty="0"/>
          </a:p>
        </p:txBody>
      </p:sp>
      <p:sp>
        <p:nvSpPr>
          <p:cNvPr id="3" name="Content Placeholder 2"/>
          <p:cNvSpPr>
            <a:spLocks noGrp="1"/>
          </p:cNvSpPr>
          <p:nvPr>
            <p:ph idx="1"/>
          </p:nvPr>
        </p:nvSpPr>
        <p:spPr/>
        <p:txBody>
          <a:bodyPr>
            <a:normAutofit/>
          </a:bodyPr>
          <a:lstStyle/>
          <a:p>
            <a:r>
              <a:rPr lang="en-US" sz="2800" dirty="0" smtClean="0"/>
              <a:t>Focusing on children younger than 3, early intervention (EI) programs that provide parenting education and home-based and telephonic support by behavioral health clinicians for pediatricians have shown success</a:t>
            </a:r>
          </a:p>
          <a:p>
            <a:r>
              <a:rPr lang="en-US" sz="2800" dirty="0" smtClean="0"/>
              <a:t>Preventing ACE exposure is critical for children by identifying high risk families</a:t>
            </a:r>
          </a:p>
          <a:p>
            <a:endParaRPr lang="en-US" sz="2800" dirty="0"/>
          </a:p>
        </p:txBody>
      </p:sp>
    </p:spTree>
    <p:extLst>
      <p:ext uri="{BB962C8B-B14F-4D97-AF65-F5344CB8AC3E}">
        <p14:creationId xmlns:p14="http://schemas.microsoft.com/office/powerpoint/2010/main" val="233959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Provider collaboration</a:t>
            </a:r>
            <a:endParaRPr lang="en-US" dirty="0"/>
          </a:p>
        </p:txBody>
      </p:sp>
      <p:sp>
        <p:nvSpPr>
          <p:cNvPr id="3" name="Content Placeholder 2"/>
          <p:cNvSpPr>
            <a:spLocks noGrp="1"/>
          </p:cNvSpPr>
          <p:nvPr>
            <p:ph idx="1"/>
          </p:nvPr>
        </p:nvSpPr>
        <p:spPr/>
        <p:txBody>
          <a:bodyPr>
            <a:normAutofit/>
          </a:bodyPr>
          <a:lstStyle/>
          <a:p>
            <a:r>
              <a:rPr lang="en-US" sz="2800" dirty="0" smtClean="0"/>
              <a:t>Increased communication and collaboration between medical and behavioral health providers promotes their mutual identification of children and families who would benefit from early intervention</a:t>
            </a:r>
          </a:p>
          <a:p>
            <a:endParaRPr lang="en-US" sz="2800" dirty="0"/>
          </a:p>
        </p:txBody>
      </p:sp>
    </p:spTree>
    <p:extLst>
      <p:ext uri="{BB962C8B-B14F-4D97-AF65-F5344CB8AC3E}">
        <p14:creationId xmlns:p14="http://schemas.microsoft.com/office/powerpoint/2010/main" val="2969586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Evidence-based treatment</a:t>
            </a:r>
            <a:endParaRPr lang="en-US" dirty="0"/>
          </a:p>
        </p:txBody>
      </p:sp>
      <p:sp>
        <p:nvSpPr>
          <p:cNvPr id="3" name="Content Placeholder 2"/>
          <p:cNvSpPr>
            <a:spLocks noGrp="1"/>
          </p:cNvSpPr>
          <p:nvPr>
            <p:ph idx="1"/>
          </p:nvPr>
        </p:nvSpPr>
        <p:spPr/>
        <p:txBody>
          <a:bodyPr/>
          <a:lstStyle/>
          <a:p>
            <a:r>
              <a:rPr lang="en-US" dirty="0" smtClean="0"/>
              <a:t>Targeted psychopharmacology</a:t>
            </a:r>
          </a:p>
          <a:p>
            <a:r>
              <a:rPr lang="en-US" dirty="0" smtClean="0"/>
              <a:t>Non-Pharmacologic treatments such as trauma-focused (TF) Cognitive Behavior Therapy</a:t>
            </a:r>
          </a:p>
          <a:p>
            <a:r>
              <a:rPr lang="en-US" dirty="0" smtClean="0"/>
              <a:t>Trauma Informed Care (TIC)</a:t>
            </a:r>
          </a:p>
          <a:p>
            <a:r>
              <a:rPr lang="en-US" dirty="0" smtClean="0"/>
              <a:t>Dialectical Behavior Therapy</a:t>
            </a:r>
          </a:p>
          <a:p>
            <a:r>
              <a:rPr lang="en-US" dirty="0" smtClean="0"/>
              <a:t>Multisystemic Therapy (for children and teens exhibiting delinquent behaviors)</a:t>
            </a:r>
          </a:p>
          <a:p>
            <a:r>
              <a:rPr lang="en-US" dirty="0" smtClean="0"/>
              <a:t>Eye Movement Desensitization Reprocessing (EMDR)</a:t>
            </a:r>
            <a:endParaRPr lang="en-US" dirty="0"/>
          </a:p>
        </p:txBody>
      </p:sp>
    </p:spTree>
    <p:extLst>
      <p:ext uri="{BB962C8B-B14F-4D97-AF65-F5344CB8AC3E}">
        <p14:creationId xmlns:p14="http://schemas.microsoft.com/office/powerpoint/2010/main" val="219351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Adverse childhood experiences (ACES)</a:t>
            </a:r>
            <a:endParaRPr lang="en-US" dirty="0"/>
          </a:p>
        </p:txBody>
      </p:sp>
      <p:sp>
        <p:nvSpPr>
          <p:cNvPr id="3" name="Content Placeholder 2"/>
          <p:cNvSpPr>
            <a:spLocks noGrp="1"/>
          </p:cNvSpPr>
          <p:nvPr>
            <p:ph idx="1"/>
          </p:nvPr>
        </p:nvSpPr>
        <p:spPr/>
        <p:txBody>
          <a:bodyPr>
            <a:normAutofit/>
          </a:bodyPr>
          <a:lstStyle/>
          <a:p>
            <a:r>
              <a:rPr lang="en-US" sz="2800" dirty="0" smtClean="0"/>
              <a:t>The association between adverse childhood experiences (ACEs) and adult social functioning and mental and physical well-being has been well-established</a:t>
            </a:r>
          </a:p>
          <a:p>
            <a:r>
              <a:rPr lang="en-US" sz="2800" dirty="0" smtClean="0"/>
              <a:t>The lifelong consequences of childhood neglect and abuse have staggering effects on the lives of those affected as well as on health care systems</a:t>
            </a:r>
            <a:endParaRPr lang="en-US" sz="2800" dirty="0"/>
          </a:p>
        </p:txBody>
      </p:sp>
    </p:spTree>
    <p:extLst>
      <p:ext uri="{BB962C8B-B14F-4D97-AF65-F5344CB8AC3E}">
        <p14:creationId xmlns:p14="http://schemas.microsoft.com/office/powerpoint/2010/main" val="2652512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a:t>
            </a:r>
            <a:endParaRPr lang="en-US" dirty="0"/>
          </a:p>
        </p:txBody>
      </p:sp>
      <p:sp>
        <p:nvSpPr>
          <p:cNvPr id="3" name="Content Placeholder 2"/>
          <p:cNvSpPr>
            <a:spLocks noGrp="1"/>
          </p:cNvSpPr>
          <p:nvPr>
            <p:ph idx="1"/>
          </p:nvPr>
        </p:nvSpPr>
        <p:spPr/>
        <p:txBody>
          <a:bodyPr>
            <a:normAutofit/>
          </a:bodyPr>
          <a:lstStyle/>
          <a:p>
            <a:r>
              <a:rPr lang="en-US" sz="3200" dirty="0" smtClean="0"/>
              <a:t>Understanding the connection between ACEs and outcomes throughout childhood, adolescence, and into adulthood can guide clinicians in developing interventions for children and families</a:t>
            </a:r>
          </a:p>
        </p:txBody>
      </p:sp>
    </p:spTree>
    <p:extLst>
      <p:ext uri="{BB962C8B-B14F-4D97-AF65-F5344CB8AC3E}">
        <p14:creationId xmlns:p14="http://schemas.microsoft.com/office/powerpoint/2010/main" val="3708370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a:t>
            </a:r>
            <a:endParaRPr lang="en-US" dirty="0"/>
          </a:p>
        </p:txBody>
      </p:sp>
      <p:sp>
        <p:nvSpPr>
          <p:cNvPr id="3" name="Content Placeholder 2"/>
          <p:cNvSpPr>
            <a:spLocks noGrp="1"/>
          </p:cNvSpPr>
          <p:nvPr>
            <p:ph idx="1"/>
          </p:nvPr>
        </p:nvSpPr>
        <p:spPr/>
        <p:txBody>
          <a:bodyPr>
            <a:normAutofit/>
          </a:bodyPr>
          <a:lstStyle/>
          <a:p>
            <a:r>
              <a:rPr lang="en-US" sz="3200" dirty="0" smtClean="0"/>
              <a:t>An understanding of the connection between ACEs and outcomes later in life may help clinicians to develop appropriate interventions for those who have a history of experiencing adverse events</a:t>
            </a:r>
            <a:endParaRPr lang="en-US" sz="3200" dirty="0"/>
          </a:p>
        </p:txBody>
      </p:sp>
    </p:spTree>
    <p:extLst>
      <p:ext uri="{BB962C8B-B14F-4D97-AF65-F5344CB8AC3E}">
        <p14:creationId xmlns:p14="http://schemas.microsoft.com/office/powerpoint/2010/main" val="283043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ACEs</a:t>
            </a:r>
            <a:endParaRPr lang="en-US" dirty="0"/>
          </a:p>
        </p:txBody>
      </p:sp>
      <p:sp>
        <p:nvSpPr>
          <p:cNvPr id="3" name="Content Placeholder 2"/>
          <p:cNvSpPr>
            <a:spLocks noGrp="1"/>
          </p:cNvSpPr>
          <p:nvPr>
            <p:ph idx="1"/>
          </p:nvPr>
        </p:nvSpPr>
        <p:spPr/>
        <p:txBody>
          <a:bodyPr>
            <a:normAutofit/>
          </a:bodyPr>
          <a:lstStyle/>
          <a:p>
            <a:r>
              <a:rPr lang="en-US" sz="3200" dirty="0" smtClean="0"/>
              <a:t>Potentially traumatic events that can have negative, lasting effects on well-being</a:t>
            </a:r>
          </a:p>
          <a:p>
            <a:r>
              <a:rPr lang="en-US" sz="3200" dirty="0" smtClean="0"/>
              <a:t>These events may range from physical and sexual abuse and psychological neglect and abuse to exposure to mental illness, suicidality, domestic violence, and criminal behavior</a:t>
            </a:r>
            <a:endParaRPr lang="en-US" sz="3200" dirty="0"/>
          </a:p>
        </p:txBody>
      </p:sp>
    </p:spTree>
    <p:extLst>
      <p:ext uri="{BB962C8B-B14F-4D97-AF65-F5344CB8AC3E}">
        <p14:creationId xmlns:p14="http://schemas.microsoft.com/office/powerpoint/2010/main" val="2409584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abuse and neglect</a:t>
            </a:r>
            <a:endParaRPr lang="en-US" dirty="0"/>
          </a:p>
        </p:txBody>
      </p:sp>
      <p:sp>
        <p:nvSpPr>
          <p:cNvPr id="3" name="Content Placeholder 2"/>
          <p:cNvSpPr>
            <a:spLocks noGrp="1"/>
          </p:cNvSpPr>
          <p:nvPr>
            <p:ph idx="1"/>
          </p:nvPr>
        </p:nvSpPr>
        <p:spPr/>
        <p:txBody>
          <a:bodyPr/>
          <a:lstStyle/>
          <a:p>
            <a:r>
              <a:rPr lang="en-US" sz="2800" dirty="0" smtClean="0"/>
              <a:t>Physical Abuse: Intentional harm of a child by a caretaker that leads to injury, frequently occurring in the context of discipline</a:t>
            </a:r>
          </a:p>
          <a:p>
            <a:r>
              <a:rPr lang="en-US" sz="2800" dirty="0" smtClean="0"/>
              <a:t>Neglect: Failure to appropriately provide for and protect children, such as failing to meet the child’s nutritional or medical needs</a:t>
            </a:r>
          </a:p>
          <a:p>
            <a:endParaRPr lang="en-US" dirty="0"/>
          </a:p>
        </p:txBody>
      </p:sp>
    </p:spTree>
    <p:extLst>
      <p:ext uri="{BB962C8B-B14F-4D97-AF65-F5344CB8AC3E}">
        <p14:creationId xmlns:p14="http://schemas.microsoft.com/office/powerpoint/2010/main" val="3598378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Sexual abuse and Psychological Abuse</a:t>
            </a:r>
            <a:endParaRPr lang="en-US" sz="2800" dirty="0"/>
          </a:p>
        </p:txBody>
      </p:sp>
      <p:sp>
        <p:nvSpPr>
          <p:cNvPr id="3" name="Content Placeholder 2"/>
          <p:cNvSpPr>
            <a:spLocks noGrp="1"/>
          </p:cNvSpPr>
          <p:nvPr>
            <p:ph idx="1"/>
          </p:nvPr>
        </p:nvSpPr>
        <p:spPr/>
        <p:txBody>
          <a:bodyPr>
            <a:normAutofit/>
          </a:bodyPr>
          <a:lstStyle/>
          <a:p>
            <a:r>
              <a:rPr lang="en-US" sz="2800" dirty="0" smtClean="0"/>
              <a:t>Sexual Abuse: Sexual behavior between a child and an adult or between two children when one is significantly older or uses coercion</a:t>
            </a:r>
          </a:p>
          <a:p>
            <a:r>
              <a:rPr lang="en-US" sz="2800" dirty="0" smtClean="0"/>
              <a:t>Psychological Abuse: When an adult repeatedly conveys to a child that they are worthless, defective, unloved or unwanted and may involve threatened or actual abandonment</a:t>
            </a:r>
            <a:endParaRPr lang="en-US" sz="2800" dirty="0"/>
          </a:p>
        </p:txBody>
      </p:sp>
    </p:spTree>
    <p:extLst>
      <p:ext uri="{BB962C8B-B14F-4D97-AF65-F5344CB8AC3E}">
        <p14:creationId xmlns:p14="http://schemas.microsoft.com/office/powerpoint/2010/main" val="2093886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prevalence</a:t>
            </a:r>
            <a:endParaRPr lang="en-US" dirty="0"/>
          </a:p>
        </p:txBody>
      </p:sp>
      <p:sp>
        <p:nvSpPr>
          <p:cNvPr id="3" name="Content Placeholder 2"/>
          <p:cNvSpPr>
            <a:spLocks noGrp="1"/>
          </p:cNvSpPr>
          <p:nvPr>
            <p:ph idx="1"/>
          </p:nvPr>
        </p:nvSpPr>
        <p:spPr/>
        <p:txBody>
          <a:bodyPr>
            <a:normAutofit/>
          </a:bodyPr>
          <a:lstStyle/>
          <a:p>
            <a:r>
              <a:rPr lang="en-US" sz="2800" smtClean="0"/>
              <a:t>1 </a:t>
            </a:r>
            <a:r>
              <a:rPr lang="en-US" sz="2800" dirty="0" smtClean="0"/>
              <a:t>in 7 children have experienced abuse or neglect in the last year according to self-report from the Adverse Childhood Experiences (ACE) study.</a:t>
            </a:r>
          </a:p>
          <a:p>
            <a:r>
              <a:rPr lang="en-US" sz="2800" dirty="0" smtClean="0"/>
              <a:t>An estimated 702,000 children in the U.S. were confirmed by child protective services as being victims of abuse and neglect in 2014.</a:t>
            </a:r>
          </a:p>
        </p:txBody>
      </p:sp>
    </p:spTree>
    <p:extLst>
      <p:ext uri="{BB962C8B-B14F-4D97-AF65-F5344CB8AC3E}">
        <p14:creationId xmlns:p14="http://schemas.microsoft.com/office/powerpoint/2010/main" val="3411968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prevalence</a:t>
            </a:r>
            <a:endParaRPr lang="en-US" dirty="0"/>
          </a:p>
        </p:txBody>
      </p:sp>
      <p:sp>
        <p:nvSpPr>
          <p:cNvPr id="3" name="Content Placeholder 2"/>
          <p:cNvSpPr>
            <a:spLocks noGrp="1"/>
          </p:cNvSpPr>
          <p:nvPr>
            <p:ph idx="1"/>
          </p:nvPr>
        </p:nvSpPr>
        <p:spPr/>
        <p:txBody>
          <a:bodyPr>
            <a:normAutofit/>
          </a:bodyPr>
          <a:lstStyle/>
          <a:p>
            <a:r>
              <a:rPr lang="en-US" sz="2800" dirty="0" smtClean="0"/>
              <a:t>The (ACE</a:t>
            </a:r>
            <a:r>
              <a:rPr lang="en-US" sz="2800" dirty="0"/>
              <a:t>) </a:t>
            </a:r>
            <a:r>
              <a:rPr lang="en-US" sz="2800" dirty="0" smtClean="0"/>
              <a:t>study found that most common adverse childhood </a:t>
            </a:r>
            <a:r>
              <a:rPr lang="en-US" sz="2800" dirty="0" smtClean="0"/>
              <a:t>experiences </a:t>
            </a:r>
            <a:r>
              <a:rPr lang="en-US" sz="2800" dirty="0" smtClean="0"/>
              <a:t>reported by adults was exposure to substance use, with 25.6% reporting exposure as children</a:t>
            </a:r>
          </a:p>
          <a:p>
            <a:r>
              <a:rPr lang="en-US" sz="2800" dirty="0" smtClean="0"/>
              <a:t>52% of adults surveyed in the ACE study reported at least one adverse childhood experience</a:t>
            </a:r>
          </a:p>
          <a:p>
            <a:r>
              <a:rPr lang="en-US" sz="2800" dirty="0" smtClean="0"/>
              <a:t>6% reported 4 or more adverse childhood experiences</a:t>
            </a:r>
            <a:endParaRPr lang="en-US" sz="2800" dirty="0"/>
          </a:p>
        </p:txBody>
      </p:sp>
    </p:spTree>
    <p:extLst>
      <p:ext uri="{BB962C8B-B14F-4D97-AF65-F5344CB8AC3E}">
        <p14:creationId xmlns:p14="http://schemas.microsoft.com/office/powerpoint/2010/main" val="37827734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Black 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2896</TotalTime>
  <Words>645</Words>
  <Application>Microsoft Office PowerPoint</Application>
  <PresentationFormat>On-screen Show (4:3)</PresentationFormat>
  <Paragraphs>55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Apothecary</vt:lpstr>
      <vt:lpstr>Adverse childhood experiences and their Outcomes</vt:lpstr>
      <vt:lpstr>Adverse childhood experiences (ACES)</vt:lpstr>
      <vt:lpstr>Interventions</vt:lpstr>
      <vt:lpstr>Interventions</vt:lpstr>
      <vt:lpstr>Defining ACEs</vt:lpstr>
      <vt:lpstr>Physical abuse and neglect</vt:lpstr>
      <vt:lpstr>Sexual abuse and Psychological Abuse</vt:lpstr>
      <vt:lpstr>prevalence</vt:lpstr>
      <vt:lpstr>prevalence</vt:lpstr>
      <vt:lpstr>Outcomes</vt:lpstr>
      <vt:lpstr>outcomes</vt:lpstr>
      <vt:lpstr>outcomes</vt:lpstr>
      <vt:lpstr>outcomes</vt:lpstr>
      <vt:lpstr>outcomes</vt:lpstr>
      <vt:lpstr>outcomes</vt:lpstr>
      <vt:lpstr>Proactive identification</vt:lpstr>
      <vt:lpstr>Provider collaboration</vt:lpstr>
      <vt:lpstr>Evidence-based treatment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Adverse childhood experiences and their Outcomes</dc:title>
  <dc:creator>Tracy L. Robinson-Wood, Ed.D., LCMHC</dc:creator>
  <cp:lastModifiedBy>Tracy L. Robinson-Wood, Ed.D., LCMHC</cp:lastModifiedBy>
  <cp:revision>13</cp:revision>
  <dcterms:created xsi:type="dcterms:W3CDTF">2018-03-25T19:03:17Z</dcterms:created>
  <dcterms:modified xsi:type="dcterms:W3CDTF">2020-04-24T03:23:10Z</dcterms:modified>
</cp:coreProperties>
</file>