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6" r:id="rId2"/>
    <p:sldId id="371" r:id="rId3"/>
    <p:sldId id="380" r:id="rId4"/>
    <p:sldId id="402" r:id="rId5"/>
    <p:sldId id="413" r:id="rId6"/>
    <p:sldId id="409" r:id="rId7"/>
    <p:sldId id="399" r:id="rId8"/>
    <p:sldId id="321" r:id="rId9"/>
    <p:sldId id="406" r:id="rId10"/>
    <p:sldId id="412" r:id="rId11"/>
    <p:sldId id="411" r:id="rId12"/>
    <p:sldId id="407" r:id="rId13"/>
    <p:sldId id="408" r:id="rId14"/>
    <p:sldId id="370" r:id="rId15"/>
    <p:sldId id="382" r:id="rId16"/>
    <p:sldId id="392" r:id="rId17"/>
    <p:sldId id="379" r:id="rId18"/>
    <p:sldId id="397" r:id="rId19"/>
    <p:sldId id="384" r:id="rId20"/>
    <p:sldId id="394" r:id="rId21"/>
    <p:sldId id="349" r:id="rId22"/>
    <p:sldId id="401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  <p:cmAuthor id="1" name="Celsea Tibbitt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 autoAdjust="0"/>
    <p:restoredTop sz="98932" autoAdjust="0"/>
  </p:normalViewPr>
  <p:slideViewPr>
    <p:cSldViewPr>
      <p:cViewPr>
        <p:scale>
          <a:sx n="116" d="100"/>
          <a:sy n="116" d="100"/>
        </p:scale>
        <p:origin x="874" y="66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757"/>
    </p:cViewPr>
  </p:sorter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4/23/2020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4/23/2020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279m997dpfwgl.cloudfront.net/wp/2020/04/CSC_April-7_2020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279m997dpfwgl.cloudfront.net/wp/2020/04/CSC_April-7_2020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94170-525C-4F5F-889D-5766D0E36D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9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https://d279m997dpfwgl.cloudfront.net/wp/2020/04/CSC_April-7_2020.pdf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14054-3105-D44D-887E-ADF6A82C84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0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https://d279m997dpfwgl.cloudfront.net/wp/2020/04/CSC_April-7_2020.pdf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14054-3105-D44D-887E-ADF6A82C84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0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4/23/2020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4/23/2020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4/23/2020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4/23/2020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4/23/2020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4/23/2020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4/23/2020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4/23/2020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4/23/2020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4/23/2020</a:t>
            </a:fld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4/23/2020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am05.safelinks.protection.outlook.com/?url=https://www.bostonglobe.com/2020/04/07/opinion/chelsea-city-working-latino-immigrant-emerges-covid-19-hotspot/&amp;data=02|01|tr.robinson@northeastern.edu|b4c6bb92954f4fd081be08d7e623f794|a8eec281aaa34daeac9b9a398b9215e7|0|0|637230914469961720&amp;sdata=eEHwB%2BAFEY8qeMz5iQN3ubB49sv7lo2Pz0h8jU0BuTc%3D&amp;reserved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am05.safelinks.protection.outlook.com/?url=https://www.bostonglobe.com/2020/04/07/opinion/chelsea-city-working-latino-immigrant-emerges-covid-19-hotspot/&amp;data=02|01|tr.robinson@northeastern.edu|b4c6bb92954f4fd081be08d7e623f794|a8eec281aaa34daeac9b9a398b9215e7|0|0|637230914469961720&amp;sdata=eEHwB%2BAFEY8qeMz5iQN3ubB49sv7lo2Pz0h8jU0BuTc%3D&amp;reserved=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Mental Health Prowess in Perilous Times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Dr. Tracy Robinson-Wood</a:t>
            </a:r>
          </a:p>
          <a:p>
            <a:r>
              <a:rPr lang="en-US" sz="1400" dirty="0" smtClean="0"/>
              <a:t>Ms. Ruthann Hewett</a:t>
            </a:r>
          </a:p>
          <a:p>
            <a:r>
              <a:rPr lang="en-US" sz="1400" dirty="0" smtClean="0"/>
              <a:t>Intersectionality Research Team</a:t>
            </a:r>
          </a:p>
          <a:p>
            <a:r>
              <a:rPr lang="en-US" sz="1400" dirty="0" smtClean="0"/>
              <a:t>Northeastern University</a:t>
            </a:r>
          </a:p>
          <a:p>
            <a:r>
              <a:rPr lang="en-US" sz="1400" dirty="0" smtClean="0"/>
              <a:t>April 24, 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02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Essential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Are </a:t>
            </a:r>
            <a:r>
              <a:rPr lang="en-US" sz="2800" dirty="0"/>
              <a:t>disproportionately from lower SES and are people of color who risk virus exposure daily </a:t>
            </a:r>
            <a:endParaRPr lang="en-US" sz="2800" dirty="0" smtClean="0"/>
          </a:p>
          <a:p>
            <a:r>
              <a:rPr lang="en-US" sz="2800" dirty="0" smtClean="0"/>
              <a:t>Include manual laborers: cleaners</a:t>
            </a:r>
            <a:r>
              <a:rPr lang="en-US" sz="2800" dirty="0"/>
              <a:t>, </a:t>
            </a:r>
            <a:r>
              <a:rPr lang="en-US" sz="2800" dirty="0" smtClean="0"/>
              <a:t>truck drivers, </a:t>
            </a:r>
            <a:r>
              <a:rPr lang="en-US" sz="2800" dirty="0"/>
              <a:t>grocery workers, Amazon box fillers, mail carriers, </a:t>
            </a:r>
            <a:r>
              <a:rPr lang="en-US" sz="2800" dirty="0" smtClean="0"/>
              <a:t>food packers, package </a:t>
            </a:r>
            <a:r>
              <a:rPr lang="en-US" sz="2800" dirty="0"/>
              <a:t>deliverers </a:t>
            </a:r>
          </a:p>
          <a:p>
            <a:endParaRPr lang="en-US" sz="2800" dirty="0" smtClean="0"/>
          </a:p>
          <a:p>
            <a:pPr lvl="1"/>
            <a:endParaRPr lang="en-US" sz="2800" dirty="0" smtClean="0"/>
          </a:p>
          <a:p>
            <a:pPr marL="279082" lvl="1" indent="0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://www.bostonglobe.com/2020/04/07/opinion/chelsea-city-working-latino-immigrant-emerges-covid-19-hotspot/</a:t>
            </a:r>
            <a:endParaRPr lang="en-US" sz="2400" dirty="0"/>
          </a:p>
          <a:p>
            <a:pPr lvl="1"/>
            <a:endParaRPr lang="en-US" sz="2400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Essential </a:t>
            </a:r>
            <a:r>
              <a:rPr lang="en-US" dirty="0"/>
              <a:t>W</a:t>
            </a:r>
            <a:r>
              <a:rPr lang="en-US" dirty="0" smtClean="0"/>
              <a:t>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/>
              <a:t>Often lack safety nets (e.g., savings, good insurance, child care coverage, clean water, safe neighborhoods)</a:t>
            </a:r>
          </a:p>
          <a:p>
            <a:pPr lvl="1"/>
            <a:r>
              <a:rPr lang="en-US" sz="2800" dirty="0" smtClean="0"/>
              <a:t>Bear a disproportionate burden of poverty, diabetes, hypertension, heart disease, and obesity </a:t>
            </a:r>
          </a:p>
          <a:p>
            <a:pPr lvl="1"/>
            <a:endParaRPr lang="en-US" sz="2800" dirty="0" smtClean="0"/>
          </a:p>
          <a:p>
            <a:pPr marL="279082" lvl="1" indent="0">
              <a:buNone/>
            </a:pPr>
            <a:endParaRPr lang="en-US" sz="2400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6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7F009D-9BC7-E242-8159-E85AC4FF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Crisis Standard of 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DCFD4E-6E21-714D-B39E-4C296107D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Intended to:</a:t>
            </a:r>
          </a:p>
          <a:p>
            <a:pPr lvl="1"/>
            <a:r>
              <a:rPr lang="en-US" sz="2400" i="1" dirty="0" smtClean="0"/>
              <a:t>“</a:t>
            </a:r>
            <a:r>
              <a:rPr lang="en-US" sz="2400" dirty="0"/>
              <a:t>P</a:t>
            </a:r>
            <a:r>
              <a:rPr lang="en-US" sz="2400" dirty="0" smtClean="0"/>
              <a:t>rovide </a:t>
            </a:r>
            <a:r>
              <a:rPr lang="en-US" sz="2400" dirty="0"/>
              <a:t>guidance for the triage of critically ill patients in the event that the public health emergency […] creates demand for critical care resources that outstrips the supply.”</a:t>
            </a:r>
          </a:p>
          <a:p>
            <a:pPr lvl="1"/>
            <a:r>
              <a:rPr lang="en-US" sz="2400" dirty="0" smtClean="0"/>
              <a:t>“Race</a:t>
            </a:r>
            <a:r>
              <a:rPr lang="en-US" sz="2400" dirty="0"/>
              <a:t>, disability, gender, sexual orientation, gender identity, ethnicity, ability to pay, socioeconomic status, perceived social worth, perceived quality of life, immigration status, incarceration status, homelessness or past or future use of resources” will </a:t>
            </a:r>
            <a:r>
              <a:rPr lang="en-US" sz="2400" b="1" dirty="0"/>
              <a:t>not </a:t>
            </a:r>
            <a:r>
              <a:rPr lang="en-US" sz="2400" dirty="0"/>
              <a:t>impact access to care.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280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7F009D-9BC7-E242-8159-E85AC4FF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Crisis Standard of 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DCFD4E-6E21-714D-B39E-4C296107D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i="1" dirty="0" smtClean="0"/>
              <a:t>“</a:t>
            </a:r>
            <a:r>
              <a:rPr lang="en-US" sz="2800" dirty="0"/>
              <a:t>Triage should be guided by the acute severity of the patient’s current medical condition, the epidemiology of the disease, and the current status of any </a:t>
            </a:r>
            <a:r>
              <a:rPr lang="en-US" sz="2800" b="1" dirty="0"/>
              <a:t>underlying</a:t>
            </a:r>
            <a:r>
              <a:rPr lang="en-US" sz="2800" dirty="0"/>
              <a:t> medical diseases that may hinder recovery</a:t>
            </a:r>
            <a:r>
              <a:rPr lang="en-US" sz="2800" i="1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773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There is power in naming—of being awake to injustice and calling it out</a:t>
            </a:r>
          </a:p>
          <a:p>
            <a:r>
              <a:rPr lang="en-US" sz="2800" dirty="0" smtClean="0"/>
              <a:t>By naming discrimination:</a:t>
            </a:r>
          </a:p>
          <a:p>
            <a:pPr lvl="1"/>
            <a:r>
              <a:rPr lang="en-US" sz="2600" dirty="0" smtClean="0"/>
              <a:t>We shrink invalidation through intentionality</a:t>
            </a:r>
          </a:p>
          <a:p>
            <a:pPr lvl="1"/>
            <a:r>
              <a:rPr lang="en-US" sz="2600" dirty="0" smtClean="0"/>
              <a:t>We awaken our thoughts, feelings, choices</a:t>
            </a:r>
          </a:p>
          <a:p>
            <a:pPr lvl="1"/>
            <a:r>
              <a:rPr lang="en-US" sz="2600" dirty="0" smtClean="0"/>
              <a:t>We acquire knowledge and skills for momentum</a:t>
            </a:r>
          </a:p>
          <a:p>
            <a:pPr lvl="1"/>
            <a:r>
              <a:rPr lang="en-US" sz="2600" dirty="0" smtClean="0"/>
              <a:t>We belong in community</a:t>
            </a:r>
          </a:p>
          <a:p>
            <a:pPr lvl="1"/>
            <a:r>
              <a:rPr lang="en-US" sz="2600" dirty="0" smtClean="0"/>
              <a:t>We risk disrupting systems that count on silence and capitulation</a:t>
            </a:r>
          </a:p>
          <a:p>
            <a:pPr marL="279082" lvl="1" indent="0">
              <a:buNone/>
            </a:pPr>
            <a:r>
              <a:rPr lang="en-US" sz="26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3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Suboptimal Strategies to Stress/Discrimination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/>
              <a:t>Premature Exit</a:t>
            </a:r>
          </a:p>
          <a:p>
            <a:pPr lvl="1"/>
            <a:r>
              <a:rPr lang="en-US" sz="2600" dirty="0" smtClean="0"/>
              <a:t>Persistent anger and hopelessness</a:t>
            </a:r>
          </a:p>
          <a:p>
            <a:pPr lvl="1"/>
            <a:r>
              <a:rPr lang="en-US" sz="2600" dirty="0" smtClean="0"/>
              <a:t>Self-blame, self-loathing </a:t>
            </a:r>
            <a:endParaRPr lang="en-US" sz="2600" dirty="0"/>
          </a:p>
          <a:p>
            <a:pPr lvl="1"/>
            <a:r>
              <a:rPr lang="en-US" sz="2600" dirty="0" smtClean="0"/>
              <a:t>Isolation</a:t>
            </a:r>
          </a:p>
          <a:p>
            <a:pPr lvl="1"/>
            <a:r>
              <a:rPr lang="en-US" sz="2600" dirty="0" smtClean="0"/>
              <a:t>Maintaining </a:t>
            </a:r>
            <a:r>
              <a:rPr lang="en-US" sz="2600" dirty="0"/>
              <a:t>toxic relationships</a:t>
            </a:r>
          </a:p>
          <a:p>
            <a:pPr lvl="1"/>
            <a:r>
              <a:rPr lang="en-US" sz="2600" dirty="0" smtClean="0"/>
              <a:t>Being </a:t>
            </a:r>
            <a:r>
              <a:rPr lang="en-US" sz="2600" dirty="0"/>
              <a:t>shame-based </a:t>
            </a:r>
            <a:endParaRPr lang="en-US" sz="2600" dirty="0" smtClean="0"/>
          </a:p>
          <a:p>
            <a:pPr lvl="1"/>
            <a:r>
              <a:rPr lang="en-US" sz="2600" dirty="0" smtClean="0"/>
              <a:t>Numbing with eating, drugging, and drinking</a:t>
            </a:r>
          </a:p>
          <a:p>
            <a:pPr lvl="1"/>
            <a:r>
              <a:rPr lang="en-US" sz="2600" dirty="0" smtClean="0"/>
              <a:t>Denial</a:t>
            </a:r>
          </a:p>
          <a:p>
            <a:pPr lvl="1"/>
            <a:r>
              <a:rPr lang="en-US" sz="2600" dirty="0" smtClean="0"/>
              <a:t>Untreated mental illness</a:t>
            </a:r>
            <a:endParaRPr lang="en-US" sz="26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621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Strategies of Resisting Isms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90562" lvl="1" indent="-342900"/>
            <a:r>
              <a:rPr lang="en-US" sz="2800" dirty="0" smtClean="0"/>
              <a:t>Belief in self far greater than one’s disbelief</a:t>
            </a:r>
          </a:p>
          <a:p>
            <a:pPr marL="690562" lvl="1" indent="-342900"/>
            <a:r>
              <a:rPr lang="en-US" sz="2800" dirty="0" smtClean="0"/>
              <a:t>Socio-political awareness of discrimination</a:t>
            </a:r>
          </a:p>
          <a:p>
            <a:pPr marL="690562" lvl="1" indent="-342900"/>
            <a:r>
              <a:rPr lang="en-US" sz="2800" dirty="0" smtClean="0"/>
              <a:t>Knowledge of ancestors’ perseverance amid adversity</a:t>
            </a:r>
          </a:p>
          <a:p>
            <a:pPr marL="690562" lvl="1" indent="-342900"/>
            <a:r>
              <a:rPr lang="en-US" sz="2800" dirty="0" smtClean="0"/>
              <a:t>Intentional self-care</a:t>
            </a:r>
          </a:p>
          <a:p>
            <a:pPr marL="690562" lvl="1" indent="-342900"/>
            <a:r>
              <a:rPr lang="en-US" sz="2800" dirty="0" smtClean="0"/>
              <a:t>Respect for what you and others have done to co-exist within a suboptimal system</a:t>
            </a:r>
            <a:r>
              <a:rPr lang="en-US" sz="2800" dirty="0"/>
              <a:t> </a:t>
            </a:r>
            <a:endParaRPr lang="en-US" sz="2800" dirty="0" smtClean="0"/>
          </a:p>
          <a:p>
            <a:pPr marL="690562" lvl="1" indent="-342900"/>
            <a:r>
              <a:rPr lang="en-US" sz="2800" dirty="0" smtClean="0"/>
              <a:t>Resist externalized definitions of who you are</a:t>
            </a:r>
          </a:p>
          <a:p>
            <a:pPr marL="690562" lvl="1" indent="-342900"/>
            <a:r>
              <a:rPr lang="en-US" sz="2800" dirty="0" smtClean="0"/>
              <a:t>Embrace peers </a:t>
            </a:r>
            <a:r>
              <a:rPr lang="en-US" sz="2800" dirty="0"/>
              <a:t>and allies to thrive</a:t>
            </a:r>
          </a:p>
          <a:p>
            <a:pPr marL="347662" lvl="1" indent="0">
              <a:buNone/>
            </a:pPr>
            <a:endParaRPr lang="en-US" sz="2800" dirty="0"/>
          </a:p>
          <a:p>
            <a:pPr marL="690562" lvl="1" indent="-342900"/>
            <a:endParaRPr lang="en-US" sz="2800" dirty="0"/>
          </a:p>
          <a:p>
            <a:pPr marL="347662" lvl="1" indent="0">
              <a:buNone/>
            </a:pPr>
            <a:endParaRPr lang="en-US" sz="2400" dirty="0">
              <a:ea typeface="Garamond"/>
              <a:cs typeface="Garamond"/>
              <a:sym typeface="Garamond"/>
            </a:endParaRPr>
          </a:p>
          <a:p>
            <a:pPr marL="690562" lvl="1" indent="-342900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3499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Armored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Hypervigilance</a:t>
            </a:r>
            <a:r>
              <a:rPr lang="en-US" sz="2800" dirty="0"/>
              <a:t>, scanning the environment for </a:t>
            </a:r>
            <a:r>
              <a:rPr lang="en-US" sz="2800" dirty="0" smtClean="0"/>
              <a:t>bias </a:t>
            </a:r>
          </a:p>
          <a:p>
            <a:pPr lvl="1"/>
            <a:r>
              <a:rPr lang="en-US" sz="2600" dirty="0" smtClean="0"/>
              <a:t>May </a:t>
            </a:r>
            <a:r>
              <a:rPr lang="en-US" sz="2600" dirty="0"/>
              <a:t>contribute to </a:t>
            </a:r>
            <a:r>
              <a:rPr lang="en-US" sz="2600" dirty="0" smtClean="0"/>
              <a:t>a </a:t>
            </a:r>
            <a:r>
              <a:rPr lang="en-US" sz="2600" dirty="0"/>
              <a:t>sense </a:t>
            </a:r>
            <a:r>
              <a:rPr lang="en-US" sz="2600" dirty="0" smtClean="0"/>
              <a:t>of control and preparedness</a:t>
            </a:r>
            <a:r>
              <a:rPr lang="en-US" sz="2600" dirty="0"/>
              <a:t>. </a:t>
            </a:r>
            <a:endParaRPr lang="en-US" sz="2600" dirty="0" smtClean="0"/>
          </a:p>
          <a:p>
            <a:pPr lvl="1"/>
            <a:r>
              <a:rPr lang="en-US" sz="2600" dirty="0" smtClean="0"/>
              <a:t>Is </a:t>
            </a:r>
            <a:r>
              <a:rPr lang="en-US" sz="2600" dirty="0"/>
              <a:t>fatiguing </a:t>
            </a:r>
            <a:r>
              <a:rPr lang="en-US" sz="2600" dirty="0" smtClean="0"/>
              <a:t>to </a:t>
            </a:r>
            <a:r>
              <a:rPr lang="en-US" sz="2600" dirty="0"/>
              <a:t>be on constant watch for </a:t>
            </a:r>
            <a:r>
              <a:rPr lang="en-US" sz="2600" dirty="0" smtClean="0"/>
              <a:t>injustice</a:t>
            </a:r>
          </a:p>
          <a:p>
            <a:pPr lvl="1"/>
            <a:r>
              <a:rPr lang="en-US" sz="2600" dirty="0" smtClean="0"/>
              <a:t>Is </a:t>
            </a:r>
            <a:r>
              <a:rPr lang="en-US" sz="2600" dirty="0"/>
              <a:t>not sustainable </a:t>
            </a:r>
            <a:endParaRPr lang="en-US" sz="2600" dirty="0" smtClean="0"/>
          </a:p>
          <a:p>
            <a:pPr lvl="1"/>
            <a:r>
              <a:rPr lang="en-US" sz="2600" dirty="0" smtClean="0"/>
              <a:t>Exists on the edges of optimal and suboptimal resistance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285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2281" lvl="2">
              <a:spcBef>
                <a:spcPts val="1800"/>
              </a:spcBef>
            </a:pPr>
            <a:r>
              <a:rPr lang="en-US" sz="2600" dirty="0" smtClean="0"/>
              <a:t>You can learn from people you do not like</a:t>
            </a:r>
          </a:p>
          <a:p>
            <a:pPr marL="462281" lvl="2">
              <a:spcBef>
                <a:spcPts val="1800"/>
              </a:spcBef>
            </a:pPr>
            <a:r>
              <a:rPr lang="en-US" sz="2600" dirty="0" smtClean="0"/>
              <a:t>You can work with people you do not trust</a:t>
            </a:r>
          </a:p>
          <a:p>
            <a:pPr marL="462281" lvl="2">
              <a:spcBef>
                <a:spcPts val="1800"/>
              </a:spcBef>
            </a:pPr>
            <a:r>
              <a:rPr lang="en-US" sz="2600" dirty="0" smtClean="0"/>
              <a:t>You do not have to let people know that you neither like nor trust them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285750" algn="l"/>
              </a:tabLst>
            </a:pPr>
            <a:r>
              <a:rPr lang="en-US" sz="2800" dirty="0" smtClean="0"/>
              <a:t>Guiding Tenet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50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Prowess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Create </a:t>
            </a:r>
            <a:r>
              <a:rPr lang="en-US" sz="2800" dirty="0" smtClean="0"/>
              <a:t>boundaries</a:t>
            </a:r>
          </a:p>
          <a:p>
            <a:r>
              <a:rPr lang="en-US" sz="2800" dirty="0" smtClean="0"/>
              <a:t>Say what you need to say:</a:t>
            </a:r>
            <a:endParaRPr lang="en-US" sz="2800" dirty="0"/>
          </a:p>
          <a:p>
            <a:pPr lvl="1"/>
            <a:r>
              <a:rPr lang="en-US" sz="2600" dirty="0" smtClean="0"/>
              <a:t>There is power in Yes, when you want to say yes</a:t>
            </a:r>
          </a:p>
          <a:p>
            <a:pPr lvl="1"/>
            <a:r>
              <a:rPr lang="en-US" sz="2600" dirty="0" smtClean="0"/>
              <a:t>Saying </a:t>
            </a:r>
            <a:r>
              <a:rPr lang="en-US" sz="2600" i="1" dirty="0" smtClean="0"/>
              <a:t>No</a:t>
            </a:r>
            <a:r>
              <a:rPr lang="en-US" sz="2600" dirty="0" smtClean="0"/>
              <a:t> does not mean you withdraw your love and care from others</a:t>
            </a:r>
          </a:p>
          <a:p>
            <a:pPr lvl="1"/>
            <a:r>
              <a:rPr lang="en-US" sz="2600" i="1" dirty="0"/>
              <a:t>N</a:t>
            </a:r>
            <a:r>
              <a:rPr lang="en-US" sz="2600" i="1" dirty="0" smtClean="0"/>
              <a:t>ot now </a:t>
            </a:r>
            <a:r>
              <a:rPr lang="en-US" sz="2600" dirty="0" smtClean="0"/>
              <a:t>is not the same as I am not prepared. Sometimes later is better</a:t>
            </a:r>
          </a:p>
          <a:p>
            <a:pPr lvl="1"/>
            <a:r>
              <a:rPr lang="en-US" sz="2600" i="1" dirty="0" smtClean="0"/>
              <a:t>I don’t know </a:t>
            </a:r>
            <a:r>
              <a:rPr lang="en-US" sz="2600" dirty="0" smtClean="0"/>
              <a:t>is not reckless—you </a:t>
            </a:r>
            <a:r>
              <a:rPr lang="en-US" sz="2600" dirty="0" smtClean="0"/>
              <a:t>need more </a:t>
            </a:r>
            <a:r>
              <a:rPr lang="en-US" sz="2600" dirty="0" smtClean="0"/>
              <a:t>data </a:t>
            </a:r>
          </a:p>
          <a:p>
            <a:pPr marL="569913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4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/>
              <a:t>"</a:t>
            </a:r>
            <a:r>
              <a:rPr lang="en-US" sz="2800" b="1" dirty="0"/>
              <a:t>Caring for myself is not self-indulgence, it is self-preservation, and that is an act of political warfare.</a:t>
            </a:r>
            <a:r>
              <a:rPr lang="en-US" sz="2800" b="1" i="1" dirty="0"/>
              <a:t>"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r>
              <a:rPr lang="en-US" sz="1600" b="1" i="1" dirty="0" smtClean="0"/>
              <a:t>Audre </a:t>
            </a:r>
            <a:r>
              <a:rPr lang="en-US" sz="1600" b="1" i="1" dirty="0"/>
              <a:t>Lorde</a:t>
            </a:r>
            <a:endParaRPr lang="en-US" sz="1600" b="1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932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Prowess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 a list of the people who you </a:t>
            </a:r>
            <a:r>
              <a:rPr lang="en-US" sz="2800" i="1" dirty="0" smtClean="0"/>
              <a:t>feel</a:t>
            </a:r>
            <a:r>
              <a:rPr lang="en-US" sz="2800" dirty="0" smtClean="0"/>
              <a:t> genuinely love and care about you</a:t>
            </a:r>
            <a:endParaRPr lang="en-US" sz="2800" dirty="0"/>
          </a:p>
          <a:p>
            <a:r>
              <a:rPr lang="en-US" sz="2800" dirty="0" smtClean="0"/>
              <a:t>Get </a:t>
            </a:r>
            <a:r>
              <a:rPr lang="en-US" sz="2800" dirty="0"/>
              <a:t>to these relational </a:t>
            </a:r>
            <a:r>
              <a:rPr lang="en-US" sz="2800" dirty="0" smtClean="0"/>
              <a:t>spaces </a:t>
            </a:r>
            <a:endParaRPr lang="en-US" sz="2800" dirty="0"/>
          </a:p>
          <a:p>
            <a:r>
              <a:rPr lang="en-US" sz="2800" dirty="0" smtClean="0"/>
              <a:t>Choose </a:t>
            </a:r>
            <a:r>
              <a:rPr lang="en-US" sz="2800" dirty="0"/>
              <a:t>your </a:t>
            </a:r>
            <a:r>
              <a:rPr lang="en-US" sz="2800" dirty="0" smtClean="0"/>
              <a:t>battles. You can’t go to the mat for everything </a:t>
            </a:r>
            <a:endParaRPr lang="en-US" sz="2800" dirty="0"/>
          </a:p>
          <a:p>
            <a:r>
              <a:rPr lang="en-US" sz="2800" dirty="0" smtClean="0"/>
              <a:t>Laugh, play, move, write, create, color, sing, knit, cultivate joy, protest, take deep breaths, trust things will get better</a:t>
            </a:r>
          </a:p>
          <a:p>
            <a:r>
              <a:rPr lang="en-US" sz="2800" dirty="0" smtClean="0"/>
              <a:t>Dialogue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Prowess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Validate your emotions</a:t>
            </a:r>
          </a:p>
          <a:p>
            <a:pPr lvl="1"/>
            <a:r>
              <a:rPr lang="en-US" sz="2600" dirty="0" smtClean="0"/>
              <a:t>Is it reasonable not to feel </a:t>
            </a:r>
            <a:r>
              <a:rPr lang="en-US" sz="2600" dirty="0" smtClean="0"/>
              <a:t>mad </a:t>
            </a:r>
            <a:r>
              <a:rPr lang="en-US" sz="2600" dirty="0" smtClean="0"/>
              <a:t>about chronic </a:t>
            </a:r>
            <a:r>
              <a:rPr lang="en-US" sz="2600" dirty="0" smtClean="0"/>
              <a:t>injustice?</a:t>
            </a:r>
            <a:endParaRPr lang="en-US" sz="2600" dirty="0" smtClean="0"/>
          </a:p>
          <a:p>
            <a:r>
              <a:rPr lang="en-US" sz="2800" dirty="0" smtClean="0"/>
              <a:t>Nourish body, mind, and soul with water, good food, healing sounds and visuals</a:t>
            </a:r>
          </a:p>
          <a:p>
            <a:r>
              <a:rPr lang="en-US" sz="2800" dirty="0" smtClean="0"/>
              <a:t>Be still, meditate</a:t>
            </a:r>
          </a:p>
          <a:p>
            <a:r>
              <a:rPr lang="en-US" sz="2800" dirty="0" smtClean="0"/>
              <a:t>Rest when tired--it is not a sign of weakness</a:t>
            </a:r>
          </a:p>
          <a:p>
            <a:r>
              <a:rPr lang="en-US" sz="2800" dirty="0" smtClean="0"/>
              <a:t>Get into therapy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Prowess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Dream of: </a:t>
            </a:r>
            <a:r>
              <a:rPr lang="en-US" sz="2800" i="1" dirty="0" smtClean="0"/>
              <a:t>When I am able to get out of the house, I will </a:t>
            </a:r>
            <a:r>
              <a:rPr lang="en-US" sz="2800" dirty="0" smtClean="0"/>
              <a:t>…</a:t>
            </a:r>
          </a:p>
          <a:p>
            <a:r>
              <a:rPr lang="en-US" sz="2800" dirty="0" smtClean="0"/>
              <a:t>Ask for help, give help</a:t>
            </a:r>
          </a:p>
          <a:p>
            <a:r>
              <a:rPr lang="en-US" sz="2800" dirty="0" smtClean="0"/>
              <a:t>Answer: </a:t>
            </a:r>
          </a:p>
          <a:p>
            <a:pPr lvl="1"/>
            <a:r>
              <a:rPr lang="en-US" sz="2600" dirty="0" smtClean="0"/>
              <a:t>What keeps me from living my best life?</a:t>
            </a:r>
          </a:p>
          <a:p>
            <a:pPr lvl="1"/>
            <a:r>
              <a:rPr lang="en-US" sz="2600" dirty="0" smtClean="0"/>
              <a:t>Why is </a:t>
            </a:r>
            <a:r>
              <a:rPr lang="en-US" sz="2600" dirty="0" smtClean="0"/>
              <a:t>it terrible when </a:t>
            </a:r>
            <a:r>
              <a:rPr lang="en-US" sz="2800" dirty="0" smtClean="0"/>
              <a:t>people are not pleased with me</a:t>
            </a:r>
            <a:r>
              <a:rPr lang="en-US" sz="2800" dirty="0" smtClean="0"/>
              <a:t>?</a:t>
            </a:r>
          </a:p>
          <a:p>
            <a:pPr lvl="1"/>
            <a:r>
              <a:rPr lang="en-US" sz="2800" dirty="0" smtClean="0"/>
              <a:t>With whom do I feel safe, loved, valued?</a:t>
            </a:r>
            <a:endParaRPr lang="en-US" sz="2800" dirty="0" smtClean="0"/>
          </a:p>
          <a:p>
            <a:r>
              <a:rPr lang="en-US" sz="2800" dirty="0" smtClean="0"/>
              <a:t>Create vision boards</a:t>
            </a:r>
          </a:p>
          <a:p>
            <a:r>
              <a:rPr lang="en-US" sz="2800" dirty="0" smtClean="0"/>
              <a:t>Discern the difference between nice and necessary, inconvenient and catastrophic</a:t>
            </a:r>
          </a:p>
          <a:p>
            <a:r>
              <a:rPr lang="en-US" sz="2800" dirty="0" smtClean="0"/>
              <a:t>Surround yourself with people who are </a:t>
            </a:r>
            <a:r>
              <a:rPr lang="en-US" sz="2800" dirty="0" smtClean="0"/>
              <a:t>very glad that you </a:t>
            </a:r>
            <a:r>
              <a:rPr lang="en-US" sz="2800" dirty="0" smtClean="0"/>
              <a:t>exist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3838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Dialogue</a:t>
            </a:r>
          </a:p>
          <a:p>
            <a:pPr marL="223838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Enlarge </a:t>
            </a:r>
            <a:r>
              <a:rPr lang="en-US" sz="2800" dirty="0"/>
              <a:t>our </a:t>
            </a:r>
            <a:r>
              <a:rPr lang="en-US" sz="2800" dirty="0" smtClean="0"/>
              <a:t>mental health tool </a:t>
            </a:r>
            <a:r>
              <a:rPr lang="en-US" sz="2800" dirty="0"/>
              <a:t>kits </a:t>
            </a:r>
            <a:endParaRPr lang="en-US" sz="2800" dirty="0" smtClean="0"/>
          </a:p>
          <a:p>
            <a:pPr marL="223838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dirty="0" smtClean="0"/>
              <a:t>Identify strategies </a:t>
            </a:r>
            <a:r>
              <a:rPr lang="en-US" sz="2800" dirty="0"/>
              <a:t>of </a:t>
            </a:r>
            <a:r>
              <a:rPr lang="en-US" sz="2800" dirty="0" smtClean="0"/>
              <a:t>resistance to na</a:t>
            </a:r>
            <a:r>
              <a:rPr lang="en-US" sz="2600" dirty="0" smtClean="0"/>
              <a:t>me and shrink barriers to living our best lives</a:t>
            </a:r>
          </a:p>
          <a:p>
            <a:pPr marL="223838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600" dirty="0" smtClean="0"/>
              <a:t>Install hope, change, and encouragement—talking about stress and trauma </a:t>
            </a:r>
            <a:r>
              <a:rPr lang="en-US" sz="2600" dirty="0" smtClean="0"/>
              <a:t>can be unsettling</a:t>
            </a:r>
            <a:r>
              <a:rPr lang="en-US" sz="2600" dirty="0" smtClean="0"/>
              <a:t>. </a:t>
            </a:r>
            <a:r>
              <a:rPr lang="en-US" sz="2600" dirty="0" smtClean="0"/>
              <a:t>Please show compassion toward yourself and others.</a:t>
            </a:r>
          </a:p>
          <a:p>
            <a:pPr marL="290831" lvl="2" indent="0">
              <a:spcBef>
                <a:spcPts val="1800"/>
              </a:spcBef>
              <a:buNone/>
            </a:pPr>
            <a:r>
              <a:rPr lang="en-US" sz="2600" dirty="0" smtClean="0"/>
              <a:t> </a:t>
            </a:r>
          </a:p>
          <a:p>
            <a:pPr marL="462281" lvl="2">
              <a:spcBef>
                <a:spcPts val="1800"/>
              </a:spcBef>
            </a:pP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 for Today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10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2600" dirty="0" smtClean="0">
                <a:latin typeface="+mn-lt"/>
              </a:rPr>
              <a:t>Guiding Tenets</a:t>
            </a:r>
            <a:br>
              <a:rPr lang="en-US" sz="2600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 smtClean="0"/>
              <a:t>Mental illnesses are </a:t>
            </a:r>
            <a:r>
              <a:rPr lang="en-US" sz="2600" dirty="0"/>
              <a:t>medical conditions </a:t>
            </a:r>
            <a:r>
              <a:rPr lang="en-US" sz="2600" dirty="0" smtClean="0"/>
              <a:t>that </a:t>
            </a:r>
            <a:r>
              <a:rPr lang="en-US" sz="2600" dirty="0" smtClean="0"/>
              <a:t>deeply impact </a:t>
            </a:r>
            <a:r>
              <a:rPr lang="en-US" sz="2600" dirty="0" smtClean="0"/>
              <a:t>the brain and </a:t>
            </a:r>
            <a:r>
              <a:rPr lang="en-US" sz="2600" dirty="0" smtClean="0"/>
              <a:t>include but are </a:t>
            </a:r>
            <a:r>
              <a:rPr lang="en-US" sz="2600" smtClean="0"/>
              <a:t>not limited to:</a:t>
            </a:r>
            <a:endParaRPr lang="en-US" sz="2600" dirty="0" smtClean="0"/>
          </a:p>
          <a:p>
            <a:pPr lvl="2"/>
            <a:r>
              <a:rPr lang="en-US" sz="2400" dirty="0" smtClean="0"/>
              <a:t>Depression</a:t>
            </a:r>
          </a:p>
          <a:p>
            <a:pPr lvl="2"/>
            <a:r>
              <a:rPr lang="en-US" sz="2400" dirty="0" smtClean="0"/>
              <a:t>Anxiety</a:t>
            </a:r>
          </a:p>
          <a:p>
            <a:pPr lvl="2"/>
            <a:r>
              <a:rPr lang="en-US" sz="2400" dirty="0" smtClean="0"/>
              <a:t>Bipolar Disorders</a:t>
            </a:r>
          </a:p>
          <a:p>
            <a:pPr lvl="2"/>
            <a:r>
              <a:rPr lang="en-US" sz="2400" dirty="0" smtClean="0"/>
              <a:t>Schizophrenia</a:t>
            </a:r>
          </a:p>
          <a:p>
            <a:pPr lvl="2"/>
            <a:r>
              <a:rPr lang="en-US" sz="2400" dirty="0" smtClean="0"/>
              <a:t>Personality Disorders</a:t>
            </a:r>
          </a:p>
          <a:p>
            <a:pPr lvl="2"/>
            <a:r>
              <a:rPr lang="en-US" sz="2400" dirty="0" smtClean="0"/>
              <a:t>Substance </a:t>
            </a:r>
            <a:r>
              <a:rPr lang="en-US" sz="2400" dirty="0"/>
              <a:t>U</a:t>
            </a:r>
            <a:r>
              <a:rPr lang="en-US" sz="2400" dirty="0" smtClean="0"/>
              <a:t>se </a:t>
            </a:r>
            <a:r>
              <a:rPr lang="en-US" sz="2400" dirty="0" smtClean="0"/>
              <a:t>D</a:t>
            </a:r>
            <a:r>
              <a:rPr lang="en-US" sz="2400" dirty="0" smtClean="0"/>
              <a:t>isorders</a:t>
            </a:r>
          </a:p>
          <a:p>
            <a:pPr lvl="2"/>
            <a:r>
              <a:rPr lang="en-US" sz="2400" dirty="0" smtClean="0"/>
              <a:t>Gambling Disorder</a:t>
            </a:r>
            <a:endParaRPr lang="en-US" sz="2400" dirty="0" smtClean="0"/>
          </a:p>
          <a:p>
            <a:pPr lvl="2"/>
            <a:r>
              <a:rPr lang="en-US" sz="2400" dirty="0" smtClean="0"/>
              <a:t>PTSD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>
                <a:latin typeface="+mn-lt"/>
              </a:rPr>
              <a:t>Guiding Tenets</a:t>
            </a:r>
            <a:r>
              <a:rPr lang="en-US" sz="2600" dirty="0" smtClean="0">
                <a:latin typeface="+mn-lt"/>
              </a:rPr>
              <a:t/>
            </a:r>
            <a:br>
              <a:rPr lang="en-US" sz="2600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 smtClean="0"/>
              <a:t>The whole world is impacted by COVID-19 </a:t>
            </a:r>
          </a:p>
          <a:p>
            <a:pPr lvl="2"/>
            <a:r>
              <a:rPr lang="en-US" sz="2400" dirty="0" smtClean="0"/>
              <a:t>We are not all in the same boat</a:t>
            </a:r>
          </a:p>
          <a:p>
            <a:pPr lvl="2"/>
            <a:r>
              <a:rPr lang="en-US" sz="2400" dirty="0" smtClean="0"/>
              <a:t>Some people’s boats are taking on water</a:t>
            </a:r>
          </a:p>
          <a:p>
            <a:pPr lvl="2"/>
            <a:r>
              <a:rPr lang="en-US" sz="2400" dirty="0" smtClean="0"/>
              <a:t>Some people’s boats were taking on water before COVID-19</a:t>
            </a:r>
          </a:p>
          <a:p>
            <a:pPr lvl="1"/>
            <a:r>
              <a:rPr lang="en-US" sz="2600" dirty="0"/>
              <a:t>Pandemics are traumatic </a:t>
            </a:r>
            <a:r>
              <a:rPr lang="en-US" sz="2600" dirty="0" smtClean="0"/>
              <a:t>as is structural </a:t>
            </a:r>
            <a:r>
              <a:rPr lang="en-US" sz="2600" dirty="0"/>
              <a:t>inequality </a:t>
            </a:r>
            <a:endParaRPr lang="en-US" sz="2600" dirty="0" smtClean="0"/>
          </a:p>
          <a:p>
            <a:pPr lvl="1"/>
            <a:r>
              <a:rPr lang="en-US" sz="2600" dirty="0" smtClean="0"/>
              <a:t>Home is not a safe place for all—not all get to stay </a:t>
            </a:r>
            <a:r>
              <a:rPr lang="en-US" sz="2600" dirty="0" smtClean="0"/>
              <a:t>home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945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>
                <a:latin typeface="+mn-lt"/>
              </a:rPr>
              <a:t>Guiding Tenets</a:t>
            </a:r>
            <a:r>
              <a:rPr lang="en-US" sz="2600" dirty="0" smtClean="0">
                <a:latin typeface="+mn-lt"/>
              </a:rPr>
              <a:t/>
            </a:r>
            <a:br>
              <a:rPr lang="en-US" sz="2600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/>
              <a:t>During trauma, it is normal to feel </a:t>
            </a:r>
            <a:r>
              <a:rPr lang="en-US" sz="2600" dirty="0" smtClean="0"/>
              <a:t>weary, non-productive, dissociative (Is this really happening? Am I dreaming?), sad because we are experiencing losses.</a:t>
            </a:r>
            <a:endParaRPr lang="en-US" sz="2600" dirty="0"/>
          </a:p>
          <a:p>
            <a:pPr lvl="1"/>
            <a:r>
              <a:rPr lang="en-US" sz="2600" dirty="0" smtClean="0"/>
              <a:t>Chocolate </a:t>
            </a:r>
            <a:r>
              <a:rPr lang="en-US" sz="2600" dirty="0" smtClean="0"/>
              <a:t>has antioxidants…</a:t>
            </a:r>
          </a:p>
          <a:p>
            <a:pPr marL="279082" lvl="1" indent="0">
              <a:buNone/>
            </a:pPr>
            <a:r>
              <a:rPr lang="en-US" sz="26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Oppression</a:t>
            </a:r>
          </a:p>
          <a:p>
            <a:pPr lvl="1"/>
            <a:r>
              <a:rPr lang="en-US" dirty="0" smtClean="0">
                <a:hlinkClick r:id="rId2"/>
              </a:rPr>
              <a:t>Structural Inequalities, Health Disparities</a:t>
            </a:r>
          </a:p>
          <a:p>
            <a:pPr lvl="1"/>
            <a:r>
              <a:rPr lang="en-US" dirty="0" smtClean="0">
                <a:hlinkClick r:id="rId2"/>
              </a:rPr>
              <a:t>Microaggressions</a:t>
            </a:r>
          </a:p>
          <a:p>
            <a:pPr lvl="1"/>
            <a:r>
              <a:rPr lang="en-US" dirty="0" smtClean="0">
                <a:hlinkClick r:id="rId2"/>
              </a:rPr>
              <a:t>Poverty</a:t>
            </a:r>
          </a:p>
          <a:p>
            <a:pPr lvl="1"/>
            <a:r>
              <a:rPr lang="en-US" dirty="0" smtClean="0">
                <a:hlinkClick r:id="rId2"/>
              </a:rPr>
              <a:t>Violence</a:t>
            </a:r>
          </a:p>
          <a:p>
            <a:pPr lvl="1"/>
            <a:r>
              <a:rPr lang="en-US" dirty="0" smtClean="0">
                <a:hlinkClick r:id="rId2"/>
              </a:rPr>
              <a:t>ACES (Adverse Childhood Experiences)</a:t>
            </a:r>
          </a:p>
          <a:p>
            <a:pPr lvl="1"/>
            <a:r>
              <a:rPr lang="en-US" dirty="0" smtClean="0">
                <a:hlinkClick r:id="rId2"/>
              </a:rPr>
              <a:t>Pandemics</a:t>
            </a:r>
          </a:p>
          <a:p>
            <a:pPr lvl="1"/>
            <a:r>
              <a:rPr lang="en-US" dirty="0" smtClean="0">
                <a:hlinkClick r:id="rId2"/>
              </a:rPr>
              <a:t>Unconscious Bias</a:t>
            </a:r>
          </a:p>
          <a:p>
            <a:pPr lvl="1"/>
            <a:r>
              <a:rPr lang="en-US" dirty="0" smtClean="0">
                <a:hlinkClick r:id="rId2"/>
              </a:rPr>
              <a:t>White Fragility</a:t>
            </a:r>
          </a:p>
          <a:p>
            <a:pPr lvl="1"/>
            <a:r>
              <a:rPr lang="en-US" dirty="0">
                <a:hlinkClick r:id="rId2"/>
              </a:rPr>
              <a:t>Invalidating Environments </a:t>
            </a:r>
            <a:endParaRPr lang="en-US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7980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Invalidating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Occur when people’s life experience are devalued, their narratives are trivialized and negated, and unacceptable personality traits are attributed to their experiences (e.g., hostile, difficult, angry, touchy) </a:t>
            </a:r>
          </a:p>
        </p:txBody>
      </p:sp>
    </p:spTree>
    <p:extLst>
      <p:ext uri="{BB962C8B-B14F-4D97-AF65-F5344CB8AC3E}">
        <p14:creationId xmlns:p14="http://schemas.microsoft.com/office/powerpoint/2010/main" val="4679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Essential </a:t>
            </a:r>
            <a:r>
              <a:rPr lang="en-US" dirty="0"/>
              <a:t>W</a:t>
            </a:r>
            <a:r>
              <a:rPr lang="en-US" dirty="0" smtClean="0"/>
              <a:t>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/>
              <a:t>Many function in invalidating environments</a:t>
            </a:r>
          </a:p>
          <a:p>
            <a:pPr lvl="1"/>
            <a:r>
              <a:rPr lang="en-US" sz="2800" dirty="0" smtClean="0"/>
              <a:t>Face damning compromises to their physical and psychological health due to structural inequality that stresses the body and reduces  </a:t>
            </a:r>
            <a:r>
              <a:rPr lang="en-US" sz="2800" dirty="0"/>
              <a:t>health </a:t>
            </a:r>
            <a:r>
              <a:rPr lang="en-US" sz="2800" dirty="0" smtClean="0"/>
              <a:t>quality</a:t>
            </a:r>
          </a:p>
          <a:p>
            <a:pPr lvl="1"/>
            <a:r>
              <a:rPr lang="en-US" sz="2600" dirty="0" smtClean="0"/>
              <a:t>Health </a:t>
            </a:r>
            <a:r>
              <a:rPr lang="en-US" sz="2600" dirty="0"/>
              <a:t>needs to be understood within </a:t>
            </a:r>
            <a:r>
              <a:rPr lang="en-US" sz="2600" dirty="0" smtClean="0"/>
              <a:t>systems</a:t>
            </a:r>
          </a:p>
          <a:p>
            <a:pPr lvl="2"/>
            <a:r>
              <a:rPr lang="en-US" sz="2600" dirty="0" smtClean="0"/>
              <a:t>It </a:t>
            </a:r>
            <a:r>
              <a:rPr lang="en-US" sz="2600" dirty="0"/>
              <a:t>is </a:t>
            </a:r>
            <a:r>
              <a:rPr lang="en-US" sz="2600" dirty="0" smtClean="0"/>
              <a:t>incomplete </a:t>
            </a:r>
            <a:r>
              <a:rPr lang="en-US" sz="2600" dirty="0"/>
              <a:t>to say </a:t>
            </a:r>
            <a:r>
              <a:rPr lang="en-US" sz="2600" dirty="0" smtClean="0"/>
              <a:t>black and brown people </a:t>
            </a:r>
            <a:r>
              <a:rPr lang="en-US" sz="2600" dirty="0"/>
              <a:t>need to eat </a:t>
            </a:r>
            <a:r>
              <a:rPr lang="en-US" sz="2600" dirty="0" smtClean="0"/>
              <a:t>better</a:t>
            </a:r>
            <a:endParaRPr lang="en-US" sz="2600" dirty="0"/>
          </a:p>
          <a:p>
            <a:pPr lvl="1"/>
            <a:endParaRPr lang="en-US" sz="2400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43553</TotalTime>
  <Words>1028</Words>
  <Application>Microsoft Office PowerPoint</Application>
  <PresentationFormat>Custom</PresentationFormat>
  <Paragraphs>154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Watercolor_16x9</vt:lpstr>
      <vt:lpstr>Mental Health Prowess in Perilous Times</vt:lpstr>
      <vt:lpstr>Self-Care</vt:lpstr>
      <vt:lpstr>Hope for Today</vt:lpstr>
      <vt:lpstr>Guiding Tenets </vt:lpstr>
      <vt:lpstr>Guiding Tenets </vt:lpstr>
      <vt:lpstr>Guiding Tenets </vt:lpstr>
      <vt:lpstr>Peril </vt:lpstr>
      <vt:lpstr>Invalidating Environments</vt:lpstr>
      <vt:lpstr>Essential Workers</vt:lpstr>
      <vt:lpstr>Essential Workers</vt:lpstr>
      <vt:lpstr>Essential Workers</vt:lpstr>
      <vt:lpstr>Crisis Standard of Care</vt:lpstr>
      <vt:lpstr>Crisis Standard of Care</vt:lpstr>
      <vt:lpstr>Naming</vt:lpstr>
      <vt:lpstr>Suboptimal Strategies to Stress/Discrimination</vt:lpstr>
      <vt:lpstr>Optimal Strategies of Resisting Isms </vt:lpstr>
      <vt:lpstr>Armored Resistance</vt:lpstr>
      <vt:lpstr>Guiding Tenet</vt:lpstr>
      <vt:lpstr>Mental Health Prowess</vt:lpstr>
      <vt:lpstr>Mental Health Prowess </vt:lpstr>
      <vt:lpstr>Mental Health Prowess</vt:lpstr>
      <vt:lpstr>Mental Health Prowess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Tracy -R-WAP &amp; NEU</dc:creator>
  <cp:lastModifiedBy>Tracy L. Robinson-Wood, Ed.D., LCMHC</cp:lastModifiedBy>
  <cp:revision>237</cp:revision>
  <dcterms:created xsi:type="dcterms:W3CDTF">2013-12-03T00:47:30Z</dcterms:created>
  <dcterms:modified xsi:type="dcterms:W3CDTF">2020-04-24T03:40:24Z</dcterms:modified>
</cp:coreProperties>
</file>